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96" r:id="rId21"/>
    <p:sldId id="276" r:id="rId22"/>
    <p:sldId id="277" r:id="rId23"/>
    <p:sldId id="278" r:id="rId24"/>
    <p:sldId id="279" r:id="rId25"/>
    <p:sldId id="280" r:id="rId26"/>
    <p:sldId id="283" r:id="rId27"/>
    <p:sldId id="281" r:id="rId28"/>
    <p:sldId id="282" r:id="rId29"/>
    <p:sldId id="284" r:id="rId30"/>
    <p:sldId id="286" r:id="rId31"/>
    <p:sldId id="291" r:id="rId32"/>
    <p:sldId id="290" r:id="rId33"/>
    <p:sldId id="288" r:id="rId34"/>
    <p:sldId id="292" r:id="rId35"/>
    <p:sldId id="294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69" d="100"/>
          <a:sy n="69" d="100"/>
        </p:scale>
        <p:origin x="-5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3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01D217-A388-4AC9-AF88-7820A33E8443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66C43F-6CD5-470F-B24B-8BFEFCAA371D}">
      <dgm:prSet phldrT="[Текст]" custT="1"/>
      <dgm:spPr/>
      <dgm:t>
        <a:bodyPr/>
        <a:lstStyle/>
        <a:p>
          <a:r>
            <a:rPr lang="ru-RU" sz="1200" dirty="0" smtClean="0">
              <a:latin typeface="Georgia" pitchFamily="18" charset="0"/>
            </a:rPr>
            <a:t>ПРИ по назначению</a:t>
          </a:r>
          <a:endParaRPr lang="ru-RU" sz="1200" dirty="0">
            <a:latin typeface="Georgia" pitchFamily="18" charset="0"/>
          </a:endParaRPr>
        </a:p>
      </dgm:t>
    </dgm:pt>
    <dgm:pt modelId="{6456E271-A672-4C7C-890A-272526979DCF}" type="parTrans" cxnId="{C9DEB2FE-84DC-4811-B046-C1A0A5394E81}">
      <dgm:prSet/>
      <dgm:spPr/>
      <dgm:t>
        <a:bodyPr/>
        <a:lstStyle/>
        <a:p>
          <a:endParaRPr lang="ru-RU" sz="1200"/>
        </a:p>
      </dgm:t>
    </dgm:pt>
    <dgm:pt modelId="{04AA3242-080B-4A10-8867-B26536345DEE}" type="sibTrans" cxnId="{C9DEB2FE-84DC-4811-B046-C1A0A5394E81}">
      <dgm:prSet/>
      <dgm:spPr/>
      <dgm:t>
        <a:bodyPr/>
        <a:lstStyle/>
        <a:p>
          <a:endParaRPr lang="ru-RU" sz="1200"/>
        </a:p>
      </dgm:t>
    </dgm:pt>
    <dgm:pt modelId="{C20AEF39-BA54-408E-BEC1-70D03EF2E751}">
      <dgm:prSet phldrT="[Текст]" custT="1"/>
      <dgm:spPr/>
      <dgm:t>
        <a:bodyPr/>
        <a:lstStyle/>
        <a:p>
          <a:r>
            <a:rPr lang="ru-RU" sz="1200" smtClean="0">
              <a:latin typeface="Georgia" pitchFamily="18" charset="0"/>
              <a:cs typeface="Times New Roman" pitchFamily="18" charset="0"/>
            </a:rPr>
            <a:t>Для бурения сплошным забоем (без отбора керна) – </a:t>
          </a:r>
          <a:r>
            <a:rPr lang="ru-RU" sz="1200" b="1" i="1" smtClean="0">
              <a:latin typeface="Georgia" pitchFamily="18" charset="0"/>
              <a:cs typeface="Times New Roman" pitchFamily="18" charset="0"/>
            </a:rPr>
            <a:t>буровые долота</a:t>
          </a:r>
          <a:r>
            <a:rPr lang="ru-RU" sz="1200" smtClean="0">
              <a:latin typeface="Georgia" pitchFamily="18" charset="0"/>
            </a:rPr>
            <a:t> </a:t>
          </a:r>
          <a:endParaRPr lang="ru-RU" sz="1200" dirty="0">
            <a:latin typeface="Georgia" pitchFamily="18" charset="0"/>
          </a:endParaRPr>
        </a:p>
      </dgm:t>
    </dgm:pt>
    <dgm:pt modelId="{5C63020A-6F4B-491F-B37D-0CA44B68CAEC}" type="parTrans" cxnId="{C64702E1-5B7B-40D2-81D9-9567E145F5C3}">
      <dgm:prSet custT="1"/>
      <dgm:spPr/>
      <dgm:t>
        <a:bodyPr/>
        <a:lstStyle/>
        <a:p>
          <a:endParaRPr lang="ru-RU" sz="1200"/>
        </a:p>
      </dgm:t>
    </dgm:pt>
    <dgm:pt modelId="{B970703C-A86F-427C-B1F2-C88E89D9DC71}" type="sibTrans" cxnId="{C64702E1-5B7B-40D2-81D9-9567E145F5C3}">
      <dgm:prSet/>
      <dgm:spPr/>
      <dgm:t>
        <a:bodyPr/>
        <a:lstStyle/>
        <a:p>
          <a:endParaRPr lang="ru-RU" sz="1200"/>
        </a:p>
      </dgm:t>
    </dgm:pt>
    <dgm:pt modelId="{9AFC16CF-A06B-492C-8706-BD1EE058D9FF}">
      <dgm:prSet phldrT="[Текст]" custT="1"/>
      <dgm:spPr/>
      <dgm:t>
        <a:bodyPr/>
        <a:lstStyle/>
        <a:p>
          <a:r>
            <a:rPr lang="ru-RU" sz="1200" smtClean="0">
              <a:latin typeface="Georgia" pitchFamily="18" charset="0"/>
              <a:cs typeface="Times New Roman" pitchFamily="18" charset="0"/>
            </a:rPr>
            <a:t>Для бурения по кольцевому забою (с отбором керна) – </a:t>
          </a:r>
          <a:r>
            <a:rPr lang="ru-RU" sz="1200" b="1" i="1" smtClean="0">
              <a:latin typeface="Georgia" pitchFamily="18" charset="0"/>
              <a:cs typeface="Times New Roman" pitchFamily="18" charset="0"/>
            </a:rPr>
            <a:t>бурголовки</a:t>
          </a:r>
          <a:r>
            <a:rPr lang="ru-RU" sz="1200" b="1" i="1" smtClean="0">
              <a:latin typeface="Georgia" pitchFamily="18" charset="0"/>
            </a:rPr>
            <a:t> </a:t>
          </a:r>
          <a:endParaRPr lang="ru-RU" sz="1200" dirty="0">
            <a:latin typeface="Georgia" pitchFamily="18" charset="0"/>
          </a:endParaRPr>
        </a:p>
      </dgm:t>
    </dgm:pt>
    <dgm:pt modelId="{B9043C05-CF91-4B93-ACFF-25B63047C18B}" type="parTrans" cxnId="{A6A64176-1A2D-4ACA-AFA7-7F6AA7081BEE}">
      <dgm:prSet custT="1"/>
      <dgm:spPr/>
      <dgm:t>
        <a:bodyPr/>
        <a:lstStyle/>
        <a:p>
          <a:endParaRPr lang="ru-RU" sz="1200"/>
        </a:p>
      </dgm:t>
    </dgm:pt>
    <dgm:pt modelId="{AD9E0DB4-C058-445E-B6DB-4373CA6BCDBA}" type="sibTrans" cxnId="{A6A64176-1A2D-4ACA-AFA7-7F6AA7081BEE}">
      <dgm:prSet/>
      <dgm:spPr/>
      <dgm:t>
        <a:bodyPr/>
        <a:lstStyle/>
        <a:p>
          <a:endParaRPr lang="ru-RU" sz="1200"/>
        </a:p>
      </dgm:t>
    </dgm:pt>
    <dgm:pt modelId="{451E0952-F91F-487E-A0E5-8073A205A19D}">
      <dgm:prSet phldrT="[Текст]" custT="1"/>
      <dgm:spPr/>
      <dgm:t>
        <a:bodyPr/>
        <a:lstStyle/>
        <a:p>
          <a:r>
            <a:rPr lang="ru-RU" sz="1200" smtClean="0">
              <a:latin typeface="Georgia" pitchFamily="18" charset="0"/>
              <a:cs typeface="Times New Roman" pitchFamily="18" charset="0"/>
            </a:rPr>
            <a:t>Для специальных работ в пробуренной скважине (выравнивание и расширение ствола) и в обсадной колонне (разбуривание цементного камня ) и т.д.)</a:t>
          </a:r>
          <a:r>
            <a:rPr lang="ru-RU" sz="1200" smtClean="0">
              <a:latin typeface="Georgia" pitchFamily="18" charset="0"/>
            </a:rPr>
            <a:t> </a:t>
          </a:r>
          <a:endParaRPr lang="ru-RU" sz="1200" dirty="0">
            <a:latin typeface="Georgia" pitchFamily="18" charset="0"/>
          </a:endParaRPr>
        </a:p>
      </dgm:t>
    </dgm:pt>
    <dgm:pt modelId="{EB0B6867-6438-46E1-93FE-48D101BED4C7}" type="parTrans" cxnId="{78FEFD60-3720-4113-9C27-53DE48359D23}">
      <dgm:prSet custT="1"/>
      <dgm:spPr/>
      <dgm:t>
        <a:bodyPr/>
        <a:lstStyle/>
        <a:p>
          <a:endParaRPr lang="ru-RU" sz="1200"/>
        </a:p>
      </dgm:t>
    </dgm:pt>
    <dgm:pt modelId="{4BDD9B63-5E8D-41D8-A99C-52A8182D7D42}" type="sibTrans" cxnId="{78FEFD60-3720-4113-9C27-53DE48359D23}">
      <dgm:prSet/>
      <dgm:spPr/>
      <dgm:t>
        <a:bodyPr/>
        <a:lstStyle/>
        <a:p>
          <a:endParaRPr lang="ru-RU" sz="1200"/>
        </a:p>
      </dgm:t>
    </dgm:pt>
    <dgm:pt modelId="{D3F575D8-D948-475B-AB15-73E0E2D45D9C}" type="pres">
      <dgm:prSet presAssocID="{6501D217-A388-4AC9-AF88-7820A33E844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9820F0F-05BF-4E20-B492-8B248B1ED6DB}" type="pres">
      <dgm:prSet presAssocID="{4B66C43F-6CD5-470F-B24B-8BFEFCAA371D}" presName="hierRoot1" presStyleCnt="0"/>
      <dgm:spPr/>
    </dgm:pt>
    <dgm:pt modelId="{470AE753-4865-4105-A989-673F8FAC9733}" type="pres">
      <dgm:prSet presAssocID="{4B66C43F-6CD5-470F-B24B-8BFEFCAA371D}" presName="composite" presStyleCnt="0"/>
      <dgm:spPr/>
    </dgm:pt>
    <dgm:pt modelId="{638ACD5A-F344-4555-8411-7F82EC9B218A}" type="pres">
      <dgm:prSet presAssocID="{4B66C43F-6CD5-470F-B24B-8BFEFCAA371D}" presName="background" presStyleLbl="node0" presStyleIdx="0" presStyleCnt="1"/>
      <dgm:spPr/>
    </dgm:pt>
    <dgm:pt modelId="{571C1CDD-ED28-4F06-902B-0723F96AD4B9}" type="pres">
      <dgm:prSet presAssocID="{4B66C43F-6CD5-470F-B24B-8BFEFCAA371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FB5F0-0B93-49EB-9E90-999820BF903C}" type="pres">
      <dgm:prSet presAssocID="{4B66C43F-6CD5-470F-B24B-8BFEFCAA371D}" presName="hierChild2" presStyleCnt="0"/>
      <dgm:spPr/>
    </dgm:pt>
    <dgm:pt modelId="{71AF2F80-CA6A-4FC9-8297-47E30A2868E2}" type="pres">
      <dgm:prSet presAssocID="{5C63020A-6F4B-491F-B37D-0CA44B68CAEC}" presName="Name10" presStyleLbl="parChTrans1D2" presStyleIdx="0" presStyleCnt="3"/>
      <dgm:spPr/>
      <dgm:t>
        <a:bodyPr/>
        <a:lstStyle/>
        <a:p>
          <a:endParaRPr lang="ru-RU"/>
        </a:p>
      </dgm:t>
    </dgm:pt>
    <dgm:pt modelId="{B0CE8D2D-F85E-46BE-BE94-3C9C7E48623B}" type="pres">
      <dgm:prSet presAssocID="{C20AEF39-BA54-408E-BEC1-70D03EF2E751}" presName="hierRoot2" presStyleCnt="0"/>
      <dgm:spPr/>
    </dgm:pt>
    <dgm:pt modelId="{241F3540-1859-4B50-819F-1F1642A1F10F}" type="pres">
      <dgm:prSet presAssocID="{C20AEF39-BA54-408E-BEC1-70D03EF2E751}" presName="composite2" presStyleCnt="0"/>
      <dgm:spPr/>
    </dgm:pt>
    <dgm:pt modelId="{D9B9CBC3-174B-473A-8360-2E63CF638A7C}" type="pres">
      <dgm:prSet presAssocID="{C20AEF39-BA54-408E-BEC1-70D03EF2E751}" presName="background2" presStyleLbl="node2" presStyleIdx="0" presStyleCnt="3"/>
      <dgm:spPr/>
    </dgm:pt>
    <dgm:pt modelId="{F7D58065-5262-4383-B933-D51C8CDA8DCC}" type="pres">
      <dgm:prSet presAssocID="{C20AEF39-BA54-408E-BEC1-70D03EF2E751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A85673-DD7D-4E19-80C6-27EC92F119C3}" type="pres">
      <dgm:prSet presAssocID="{C20AEF39-BA54-408E-BEC1-70D03EF2E751}" presName="hierChild3" presStyleCnt="0"/>
      <dgm:spPr/>
    </dgm:pt>
    <dgm:pt modelId="{C0168D99-63EF-469F-BBE0-A57941AAC93F}" type="pres">
      <dgm:prSet presAssocID="{B9043C05-CF91-4B93-ACFF-25B63047C18B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956DB16-0692-4E90-B37F-C3AAD938F542}" type="pres">
      <dgm:prSet presAssocID="{9AFC16CF-A06B-492C-8706-BD1EE058D9FF}" presName="hierRoot2" presStyleCnt="0"/>
      <dgm:spPr/>
    </dgm:pt>
    <dgm:pt modelId="{A2541547-6491-4D6F-8844-CD0A78E0347C}" type="pres">
      <dgm:prSet presAssocID="{9AFC16CF-A06B-492C-8706-BD1EE058D9FF}" presName="composite2" presStyleCnt="0"/>
      <dgm:spPr/>
    </dgm:pt>
    <dgm:pt modelId="{35D5BFEE-E7CD-4D8A-A9BD-E1BD48061CED}" type="pres">
      <dgm:prSet presAssocID="{9AFC16CF-A06B-492C-8706-BD1EE058D9FF}" presName="background2" presStyleLbl="node2" presStyleIdx="1" presStyleCnt="3"/>
      <dgm:spPr/>
    </dgm:pt>
    <dgm:pt modelId="{E99B0A0C-394E-424B-849F-FDDAD3A850B1}" type="pres">
      <dgm:prSet presAssocID="{9AFC16CF-A06B-492C-8706-BD1EE058D9FF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C3BBE0-B51F-4B2D-9041-179EB3228E17}" type="pres">
      <dgm:prSet presAssocID="{9AFC16CF-A06B-492C-8706-BD1EE058D9FF}" presName="hierChild3" presStyleCnt="0"/>
      <dgm:spPr/>
    </dgm:pt>
    <dgm:pt modelId="{B6EC0246-3495-46BD-9F1C-7ECC058CE805}" type="pres">
      <dgm:prSet presAssocID="{EB0B6867-6438-46E1-93FE-48D101BED4C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8BDA540E-5CAA-4DED-BFD4-E82F8622A37B}" type="pres">
      <dgm:prSet presAssocID="{451E0952-F91F-487E-A0E5-8073A205A19D}" presName="hierRoot2" presStyleCnt="0"/>
      <dgm:spPr/>
    </dgm:pt>
    <dgm:pt modelId="{F87D6606-9D15-4CED-98C8-90B2DB6C9FB9}" type="pres">
      <dgm:prSet presAssocID="{451E0952-F91F-487E-A0E5-8073A205A19D}" presName="composite2" presStyleCnt="0"/>
      <dgm:spPr/>
    </dgm:pt>
    <dgm:pt modelId="{16F52A5C-E6FA-48DB-AE58-1C8B6B05E708}" type="pres">
      <dgm:prSet presAssocID="{451E0952-F91F-487E-A0E5-8073A205A19D}" presName="background2" presStyleLbl="node2" presStyleIdx="2" presStyleCnt="3"/>
      <dgm:spPr/>
    </dgm:pt>
    <dgm:pt modelId="{5CDA2863-527B-406A-A421-20E58E16D3B6}" type="pres">
      <dgm:prSet presAssocID="{451E0952-F91F-487E-A0E5-8073A205A19D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ABB5C3-C06C-479E-A876-723C6AED037E}" type="pres">
      <dgm:prSet presAssocID="{451E0952-F91F-487E-A0E5-8073A205A19D}" presName="hierChild3" presStyleCnt="0"/>
      <dgm:spPr/>
    </dgm:pt>
  </dgm:ptLst>
  <dgm:cxnLst>
    <dgm:cxn modelId="{EFFD0BCE-C871-4D5A-A35C-E430E1AA37DB}" type="presOf" srcId="{C20AEF39-BA54-408E-BEC1-70D03EF2E751}" destId="{F7D58065-5262-4383-B933-D51C8CDA8DCC}" srcOrd="0" destOrd="0" presId="urn:microsoft.com/office/officeart/2005/8/layout/hierarchy1"/>
    <dgm:cxn modelId="{9F5FF330-F42D-496E-A374-76A52FE0255C}" type="presOf" srcId="{4B66C43F-6CD5-470F-B24B-8BFEFCAA371D}" destId="{571C1CDD-ED28-4F06-902B-0723F96AD4B9}" srcOrd="0" destOrd="0" presId="urn:microsoft.com/office/officeart/2005/8/layout/hierarchy1"/>
    <dgm:cxn modelId="{78FEFD60-3720-4113-9C27-53DE48359D23}" srcId="{4B66C43F-6CD5-470F-B24B-8BFEFCAA371D}" destId="{451E0952-F91F-487E-A0E5-8073A205A19D}" srcOrd="2" destOrd="0" parTransId="{EB0B6867-6438-46E1-93FE-48D101BED4C7}" sibTransId="{4BDD9B63-5E8D-41D8-A99C-52A8182D7D42}"/>
    <dgm:cxn modelId="{A6A64176-1A2D-4ACA-AFA7-7F6AA7081BEE}" srcId="{4B66C43F-6CD5-470F-B24B-8BFEFCAA371D}" destId="{9AFC16CF-A06B-492C-8706-BD1EE058D9FF}" srcOrd="1" destOrd="0" parTransId="{B9043C05-CF91-4B93-ACFF-25B63047C18B}" sibTransId="{AD9E0DB4-C058-445E-B6DB-4373CA6BCDBA}"/>
    <dgm:cxn modelId="{C64702E1-5B7B-40D2-81D9-9567E145F5C3}" srcId="{4B66C43F-6CD5-470F-B24B-8BFEFCAA371D}" destId="{C20AEF39-BA54-408E-BEC1-70D03EF2E751}" srcOrd="0" destOrd="0" parTransId="{5C63020A-6F4B-491F-B37D-0CA44B68CAEC}" sibTransId="{B970703C-A86F-427C-B1F2-C88E89D9DC71}"/>
    <dgm:cxn modelId="{798C1EDE-523B-4EFE-BBE0-96E08367B436}" type="presOf" srcId="{B9043C05-CF91-4B93-ACFF-25B63047C18B}" destId="{C0168D99-63EF-469F-BBE0-A57941AAC93F}" srcOrd="0" destOrd="0" presId="urn:microsoft.com/office/officeart/2005/8/layout/hierarchy1"/>
    <dgm:cxn modelId="{C9DEB2FE-84DC-4811-B046-C1A0A5394E81}" srcId="{6501D217-A388-4AC9-AF88-7820A33E8443}" destId="{4B66C43F-6CD5-470F-B24B-8BFEFCAA371D}" srcOrd="0" destOrd="0" parTransId="{6456E271-A672-4C7C-890A-272526979DCF}" sibTransId="{04AA3242-080B-4A10-8867-B26536345DEE}"/>
    <dgm:cxn modelId="{16CE6F3D-1934-4CF9-B4BC-240E3355251D}" type="presOf" srcId="{451E0952-F91F-487E-A0E5-8073A205A19D}" destId="{5CDA2863-527B-406A-A421-20E58E16D3B6}" srcOrd="0" destOrd="0" presId="urn:microsoft.com/office/officeart/2005/8/layout/hierarchy1"/>
    <dgm:cxn modelId="{18AC0143-98DC-42D1-BBED-1D9B78138915}" type="presOf" srcId="{9AFC16CF-A06B-492C-8706-BD1EE058D9FF}" destId="{E99B0A0C-394E-424B-849F-FDDAD3A850B1}" srcOrd="0" destOrd="0" presId="urn:microsoft.com/office/officeart/2005/8/layout/hierarchy1"/>
    <dgm:cxn modelId="{108E8A91-BA2D-429B-BE58-0B7A530EC92D}" type="presOf" srcId="{EB0B6867-6438-46E1-93FE-48D101BED4C7}" destId="{B6EC0246-3495-46BD-9F1C-7ECC058CE805}" srcOrd="0" destOrd="0" presId="urn:microsoft.com/office/officeart/2005/8/layout/hierarchy1"/>
    <dgm:cxn modelId="{51805F4A-72B0-4B4B-A917-33D321EF719D}" type="presOf" srcId="{6501D217-A388-4AC9-AF88-7820A33E8443}" destId="{D3F575D8-D948-475B-AB15-73E0E2D45D9C}" srcOrd="0" destOrd="0" presId="urn:microsoft.com/office/officeart/2005/8/layout/hierarchy1"/>
    <dgm:cxn modelId="{6FCE03DF-6167-40D1-BB37-274B2E54A92B}" type="presOf" srcId="{5C63020A-6F4B-491F-B37D-0CA44B68CAEC}" destId="{71AF2F80-CA6A-4FC9-8297-47E30A2868E2}" srcOrd="0" destOrd="0" presId="urn:microsoft.com/office/officeart/2005/8/layout/hierarchy1"/>
    <dgm:cxn modelId="{2A3A2351-8C1A-4122-88BA-E75490837EE0}" type="presParOf" srcId="{D3F575D8-D948-475B-AB15-73E0E2D45D9C}" destId="{19820F0F-05BF-4E20-B492-8B248B1ED6DB}" srcOrd="0" destOrd="0" presId="urn:microsoft.com/office/officeart/2005/8/layout/hierarchy1"/>
    <dgm:cxn modelId="{9C20CA14-9A5C-49C0-BC15-37391AD5C6AD}" type="presParOf" srcId="{19820F0F-05BF-4E20-B492-8B248B1ED6DB}" destId="{470AE753-4865-4105-A989-673F8FAC9733}" srcOrd="0" destOrd="0" presId="urn:microsoft.com/office/officeart/2005/8/layout/hierarchy1"/>
    <dgm:cxn modelId="{A1A088C3-0A85-4112-9B95-8580952C61C4}" type="presParOf" srcId="{470AE753-4865-4105-A989-673F8FAC9733}" destId="{638ACD5A-F344-4555-8411-7F82EC9B218A}" srcOrd="0" destOrd="0" presId="urn:microsoft.com/office/officeart/2005/8/layout/hierarchy1"/>
    <dgm:cxn modelId="{39882DE0-6C63-4076-A875-F2908031AC3B}" type="presParOf" srcId="{470AE753-4865-4105-A989-673F8FAC9733}" destId="{571C1CDD-ED28-4F06-902B-0723F96AD4B9}" srcOrd="1" destOrd="0" presId="urn:microsoft.com/office/officeart/2005/8/layout/hierarchy1"/>
    <dgm:cxn modelId="{DC8EB757-03C2-42F0-8C15-25CB3A5EB774}" type="presParOf" srcId="{19820F0F-05BF-4E20-B492-8B248B1ED6DB}" destId="{E67FB5F0-0B93-49EB-9E90-999820BF903C}" srcOrd="1" destOrd="0" presId="urn:microsoft.com/office/officeart/2005/8/layout/hierarchy1"/>
    <dgm:cxn modelId="{BFB765F5-440A-473E-92F0-2B9B4D9A6104}" type="presParOf" srcId="{E67FB5F0-0B93-49EB-9E90-999820BF903C}" destId="{71AF2F80-CA6A-4FC9-8297-47E30A2868E2}" srcOrd="0" destOrd="0" presId="urn:microsoft.com/office/officeart/2005/8/layout/hierarchy1"/>
    <dgm:cxn modelId="{85BF8D41-3337-49CF-B6F0-BDE7A6714D73}" type="presParOf" srcId="{E67FB5F0-0B93-49EB-9E90-999820BF903C}" destId="{B0CE8D2D-F85E-46BE-BE94-3C9C7E48623B}" srcOrd="1" destOrd="0" presId="urn:microsoft.com/office/officeart/2005/8/layout/hierarchy1"/>
    <dgm:cxn modelId="{D26F32D6-DEAD-41ED-91ED-430320F7EA81}" type="presParOf" srcId="{B0CE8D2D-F85E-46BE-BE94-3C9C7E48623B}" destId="{241F3540-1859-4B50-819F-1F1642A1F10F}" srcOrd="0" destOrd="0" presId="urn:microsoft.com/office/officeart/2005/8/layout/hierarchy1"/>
    <dgm:cxn modelId="{858592F1-9735-4F86-8335-EEB2FDD5E658}" type="presParOf" srcId="{241F3540-1859-4B50-819F-1F1642A1F10F}" destId="{D9B9CBC3-174B-473A-8360-2E63CF638A7C}" srcOrd="0" destOrd="0" presId="urn:microsoft.com/office/officeart/2005/8/layout/hierarchy1"/>
    <dgm:cxn modelId="{A3E0A03B-045B-498C-9FCC-9AD30AD90AB7}" type="presParOf" srcId="{241F3540-1859-4B50-819F-1F1642A1F10F}" destId="{F7D58065-5262-4383-B933-D51C8CDA8DCC}" srcOrd="1" destOrd="0" presId="urn:microsoft.com/office/officeart/2005/8/layout/hierarchy1"/>
    <dgm:cxn modelId="{F12951D7-F3A7-4B85-80DE-117F3207DAE5}" type="presParOf" srcId="{B0CE8D2D-F85E-46BE-BE94-3C9C7E48623B}" destId="{EEA85673-DD7D-4E19-80C6-27EC92F119C3}" srcOrd="1" destOrd="0" presId="urn:microsoft.com/office/officeart/2005/8/layout/hierarchy1"/>
    <dgm:cxn modelId="{5DC5FCAC-D04A-4882-9ABA-22A5370F7077}" type="presParOf" srcId="{E67FB5F0-0B93-49EB-9E90-999820BF903C}" destId="{C0168D99-63EF-469F-BBE0-A57941AAC93F}" srcOrd="2" destOrd="0" presId="urn:microsoft.com/office/officeart/2005/8/layout/hierarchy1"/>
    <dgm:cxn modelId="{A9E3ADCC-43AB-4D01-B0A0-6DFBE29DA222}" type="presParOf" srcId="{E67FB5F0-0B93-49EB-9E90-999820BF903C}" destId="{6956DB16-0692-4E90-B37F-C3AAD938F542}" srcOrd="3" destOrd="0" presId="urn:microsoft.com/office/officeart/2005/8/layout/hierarchy1"/>
    <dgm:cxn modelId="{B45FA184-B0C7-4240-892B-C41081024AB2}" type="presParOf" srcId="{6956DB16-0692-4E90-B37F-C3AAD938F542}" destId="{A2541547-6491-4D6F-8844-CD0A78E0347C}" srcOrd="0" destOrd="0" presId="urn:microsoft.com/office/officeart/2005/8/layout/hierarchy1"/>
    <dgm:cxn modelId="{1457C323-E24B-44AD-9BC0-BD5245EE2462}" type="presParOf" srcId="{A2541547-6491-4D6F-8844-CD0A78E0347C}" destId="{35D5BFEE-E7CD-4D8A-A9BD-E1BD48061CED}" srcOrd="0" destOrd="0" presId="urn:microsoft.com/office/officeart/2005/8/layout/hierarchy1"/>
    <dgm:cxn modelId="{96F48621-138E-46E7-93F3-EA73E0AA8732}" type="presParOf" srcId="{A2541547-6491-4D6F-8844-CD0A78E0347C}" destId="{E99B0A0C-394E-424B-849F-FDDAD3A850B1}" srcOrd="1" destOrd="0" presId="urn:microsoft.com/office/officeart/2005/8/layout/hierarchy1"/>
    <dgm:cxn modelId="{EF5ABE13-BD42-4EF4-A385-9ADBF2343C6C}" type="presParOf" srcId="{6956DB16-0692-4E90-B37F-C3AAD938F542}" destId="{74C3BBE0-B51F-4B2D-9041-179EB3228E17}" srcOrd="1" destOrd="0" presId="urn:microsoft.com/office/officeart/2005/8/layout/hierarchy1"/>
    <dgm:cxn modelId="{92D7B8A3-C905-41C7-89E2-552BCC16F63E}" type="presParOf" srcId="{E67FB5F0-0B93-49EB-9E90-999820BF903C}" destId="{B6EC0246-3495-46BD-9F1C-7ECC058CE805}" srcOrd="4" destOrd="0" presId="urn:microsoft.com/office/officeart/2005/8/layout/hierarchy1"/>
    <dgm:cxn modelId="{325E3E07-86D1-4DDD-9A39-D5B02D6D9027}" type="presParOf" srcId="{E67FB5F0-0B93-49EB-9E90-999820BF903C}" destId="{8BDA540E-5CAA-4DED-BFD4-E82F8622A37B}" srcOrd="5" destOrd="0" presId="urn:microsoft.com/office/officeart/2005/8/layout/hierarchy1"/>
    <dgm:cxn modelId="{D9E0250E-07A4-4029-918A-166C7578E63A}" type="presParOf" srcId="{8BDA540E-5CAA-4DED-BFD4-E82F8622A37B}" destId="{F87D6606-9D15-4CED-98C8-90B2DB6C9FB9}" srcOrd="0" destOrd="0" presId="urn:microsoft.com/office/officeart/2005/8/layout/hierarchy1"/>
    <dgm:cxn modelId="{F5D85F1D-D23D-467B-934A-4AF8F4B3E8CF}" type="presParOf" srcId="{F87D6606-9D15-4CED-98C8-90B2DB6C9FB9}" destId="{16F52A5C-E6FA-48DB-AE58-1C8B6B05E708}" srcOrd="0" destOrd="0" presId="urn:microsoft.com/office/officeart/2005/8/layout/hierarchy1"/>
    <dgm:cxn modelId="{4D2ABA6F-70C2-4E8E-AF8E-476692D0EDD0}" type="presParOf" srcId="{F87D6606-9D15-4CED-98C8-90B2DB6C9FB9}" destId="{5CDA2863-527B-406A-A421-20E58E16D3B6}" srcOrd="1" destOrd="0" presId="urn:microsoft.com/office/officeart/2005/8/layout/hierarchy1"/>
    <dgm:cxn modelId="{6635165B-B7DB-40F3-B491-E0A8FC46990F}" type="presParOf" srcId="{8BDA540E-5CAA-4DED-BFD4-E82F8622A37B}" destId="{ECABB5C3-C06C-479E-A876-723C6AED03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32E2C4-4055-4B47-82C3-E3EA5746CCF8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4823C2-72A5-40AF-A8D9-2BF95EBFA796}">
      <dgm:prSet phldrT="[Текст]" custT="1"/>
      <dgm:spPr/>
      <dgm:t>
        <a:bodyPr/>
        <a:lstStyle/>
        <a:p>
          <a:r>
            <a:rPr lang="ru-RU" sz="1600" b="0" i="0" dirty="0" smtClean="0">
              <a:latin typeface="Georgia" pitchFamily="18" charset="0"/>
            </a:rPr>
            <a:t>ПРИ п</a:t>
          </a:r>
          <a:r>
            <a:rPr lang="ru-RU" sz="1600" b="0" i="0" dirty="0" smtClean="0">
              <a:latin typeface="Georgia" pitchFamily="18" charset="0"/>
              <a:cs typeface="Times New Roman" pitchFamily="18" charset="0"/>
            </a:rPr>
            <a:t>о материалу </a:t>
          </a:r>
          <a:r>
            <a:rPr lang="ru-RU" sz="1600" b="0" i="0" dirty="0" err="1" smtClean="0">
              <a:latin typeface="Georgia" pitchFamily="18" charset="0"/>
              <a:cs typeface="Times New Roman" pitchFamily="18" charset="0"/>
            </a:rPr>
            <a:t>породоразрушающих</a:t>
          </a:r>
          <a:r>
            <a:rPr lang="ru-RU" sz="1600" b="0" i="0" dirty="0" smtClean="0">
              <a:latin typeface="Georgia" pitchFamily="18" charset="0"/>
              <a:cs typeface="Times New Roman" pitchFamily="18" charset="0"/>
            </a:rPr>
            <a:t> элементов</a:t>
          </a:r>
          <a:endParaRPr lang="ru-RU" sz="1600" b="0" i="0" dirty="0">
            <a:latin typeface="Georgia" pitchFamily="18" charset="0"/>
          </a:endParaRPr>
        </a:p>
      </dgm:t>
    </dgm:pt>
    <dgm:pt modelId="{71722F91-1793-4979-8F53-2E4B010310E9}" type="parTrans" cxnId="{F730D2D2-2193-4553-A306-5FE2565131C4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73EF83F4-D9C7-4F67-A550-12959EB247FB}" type="sibTrans" cxnId="{F730D2D2-2193-4553-A306-5FE2565131C4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7A646C0C-4A86-4B3E-B5D5-C43813F0AC02}">
      <dgm:prSet phldrT="[Текст]" custT="1"/>
      <dgm:spPr/>
      <dgm:t>
        <a:bodyPr/>
        <a:lstStyle/>
        <a:p>
          <a:r>
            <a:rPr lang="ru-RU" sz="1600" b="0" i="0" dirty="0" smtClean="0">
              <a:latin typeface="Georgia" pitchFamily="18" charset="0"/>
              <a:cs typeface="Times New Roman" pitchFamily="18" charset="0"/>
            </a:rPr>
            <a:t>Со стальным вооружением</a:t>
          </a:r>
          <a:r>
            <a:rPr lang="ru-RU" sz="1600" b="0" i="0" dirty="0" smtClean="0">
              <a:latin typeface="Georgia" pitchFamily="18" charset="0"/>
            </a:rPr>
            <a:t> </a:t>
          </a:r>
          <a:endParaRPr lang="ru-RU" sz="1600" b="0" i="0" dirty="0">
            <a:latin typeface="Georgia" pitchFamily="18" charset="0"/>
          </a:endParaRPr>
        </a:p>
      </dgm:t>
    </dgm:pt>
    <dgm:pt modelId="{226BAB9E-9629-4C40-94C7-391D7C5A39FA}" type="parTrans" cxnId="{069B3EA1-2A04-4391-9553-27B319106995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1E5B8C1D-5B87-4745-8B7E-C898DC6EA27B}" type="sibTrans" cxnId="{069B3EA1-2A04-4391-9553-27B319106995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206AF23C-F9A7-4860-BC17-F029C8DCC266}">
      <dgm:prSet phldrT="[Текст]" custT="1"/>
      <dgm:spPr/>
      <dgm:t>
        <a:bodyPr/>
        <a:lstStyle/>
        <a:p>
          <a:r>
            <a:rPr lang="ru-RU" sz="1600" b="0" i="0" dirty="0" smtClean="0">
              <a:latin typeface="Georgia" pitchFamily="18" charset="0"/>
              <a:cs typeface="Times New Roman" pitchFamily="18" charset="0"/>
            </a:rPr>
            <a:t>С твердосплавным вооружением</a:t>
          </a:r>
          <a:endParaRPr lang="ru-RU" sz="1600" b="0" i="0" dirty="0">
            <a:latin typeface="Georgia" pitchFamily="18" charset="0"/>
          </a:endParaRPr>
        </a:p>
      </dgm:t>
    </dgm:pt>
    <dgm:pt modelId="{C6F76205-2913-4F19-8511-9E694749682F}" type="parTrans" cxnId="{4145351A-DFF8-4D4A-BA56-C273C2A512C4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9874C663-99D3-4913-BCD9-D0BE73536C68}" type="sibTrans" cxnId="{4145351A-DFF8-4D4A-BA56-C273C2A512C4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5F3E3104-9C8A-4430-AD8A-C9AF56BC33B6}">
      <dgm:prSet custT="1"/>
      <dgm:spPr/>
      <dgm:t>
        <a:bodyPr/>
        <a:lstStyle/>
        <a:p>
          <a:r>
            <a:rPr lang="ru-RU" sz="1600" b="0" i="0" dirty="0" smtClean="0">
              <a:latin typeface="Georgia" pitchFamily="18" charset="0"/>
              <a:cs typeface="Times New Roman" pitchFamily="18" charset="0"/>
            </a:rPr>
            <a:t>С алмазным вооружением</a:t>
          </a:r>
          <a:r>
            <a:rPr lang="ru-RU" sz="1600" b="0" i="0" dirty="0" smtClean="0">
              <a:latin typeface="Georgia" pitchFamily="18" charset="0"/>
            </a:rPr>
            <a:t> </a:t>
          </a:r>
          <a:endParaRPr lang="ru-RU" sz="1600" b="0" i="0" dirty="0">
            <a:latin typeface="Georgia" pitchFamily="18" charset="0"/>
          </a:endParaRPr>
        </a:p>
      </dgm:t>
    </dgm:pt>
    <dgm:pt modelId="{6E54E436-94E4-423D-BF57-760A565E6830}" type="parTrans" cxnId="{5019C5E7-F87F-441C-9F3F-16B857AB088F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BB7C0F82-1CA7-4559-A701-13CBE11D6E9E}" type="sibTrans" cxnId="{5019C5E7-F87F-441C-9F3F-16B857AB088F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23733480-49B9-412D-B467-70B6D50BD575}">
      <dgm:prSet custT="1"/>
      <dgm:spPr/>
      <dgm:t>
        <a:bodyPr/>
        <a:lstStyle/>
        <a:p>
          <a:r>
            <a:rPr lang="ru-RU" sz="1600" b="0" i="0" dirty="0" smtClean="0">
              <a:latin typeface="Georgia" pitchFamily="18" charset="0"/>
              <a:cs typeface="Times New Roman" pitchFamily="18" charset="0"/>
            </a:rPr>
            <a:t>С алмазно-твердосплавным вооружением</a:t>
          </a:r>
          <a:r>
            <a:rPr lang="ru-RU" sz="1600" b="0" i="0" dirty="0" smtClean="0">
              <a:latin typeface="Georgia" pitchFamily="18" charset="0"/>
            </a:rPr>
            <a:t> </a:t>
          </a:r>
          <a:endParaRPr lang="ru-RU" sz="1600" b="0" i="0" dirty="0">
            <a:latin typeface="Georgia" pitchFamily="18" charset="0"/>
          </a:endParaRPr>
        </a:p>
      </dgm:t>
    </dgm:pt>
    <dgm:pt modelId="{1C4B90D2-6C12-4F40-BEF1-0E9BCCD4DC0D}" type="parTrans" cxnId="{8047B532-A69D-44B2-83F3-BC0BFCFBAD60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3C30DF0C-2C82-4876-AF79-F86BE3CD0C75}" type="sibTrans" cxnId="{8047B532-A69D-44B2-83F3-BC0BFCFBAD60}">
      <dgm:prSet/>
      <dgm:spPr/>
      <dgm:t>
        <a:bodyPr/>
        <a:lstStyle/>
        <a:p>
          <a:endParaRPr lang="ru-RU" sz="1600" b="0" i="0">
            <a:solidFill>
              <a:schemeClr val="bg1"/>
            </a:solidFill>
            <a:latin typeface="Georgia" pitchFamily="18" charset="0"/>
          </a:endParaRPr>
        </a:p>
      </dgm:t>
    </dgm:pt>
    <dgm:pt modelId="{FB8822F5-5348-4DB5-A9C3-A54F51396B1C}" type="pres">
      <dgm:prSet presAssocID="{D732E2C4-4055-4B47-82C3-E3EA5746CCF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27F74B2-3FB0-4699-A9A5-A071A445A730}" type="pres">
      <dgm:prSet presAssocID="{A24823C2-72A5-40AF-A8D9-2BF95EBFA796}" presName="hierRoot1" presStyleCnt="0"/>
      <dgm:spPr/>
    </dgm:pt>
    <dgm:pt modelId="{F596AEEC-9442-450D-BD14-1FC7E2F0A977}" type="pres">
      <dgm:prSet presAssocID="{A24823C2-72A5-40AF-A8D9-2BF95EBFA796}" presName="composite" presStyleCnt="0"/>
      <dgm:spPr/>
    </dgm:pt>
    <dgm:pt modelId="{9E44D56D-6E97-4E2D-AE79-85BD26D930EC}" type="pres">
      <dgm:prSet presAssocID="{A24823C2-72A5-40AF-A8D9-2BF95EBFA796}" presName="background" presStyleLbl="node0" presStyleIdx="0" presStyleCnt="1"/>
      <dgm:spPr/>
    </dgm:pt>
    <dgm:pt modelId="{05A929FD-EDED-4AA2-9156-B8AA880F2364}" type="pres">
      <dgm:prSet presAssocID="{A24823C2-72A5-40AF-A8D9-2BF95EBFA79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6496FB-F20A-4CC4-9298-35280A8B5523}" type="pres">
      <dgm:prSet presAssocID="{A24823C2-72A5-40AF-A8D9-2BF95EBFA796}" presName="hierChild2" presStyleCnt="0"/>
      <dgm:spPr/>
    </dgm:pt>
    <dgm:pt modelId="{5CDC205E-1DCA-45D2-BCCC-37FA3DF07B83}" type="pres">
      <dgm:prSet presAssocID="{226BAB9E-9629-4C40-94C7-391D7C5A39FA}" presName="Name10" presStyleLbl="parChTrans1D2" presStyleIdx="0" presStyleCnt="4"/>
      <dgm:spPr/>
      <dgm:t>
        <a:bodyPr/>
        <a:lstStyle/>
        <a:p>
          <a:endParaRPr lang="ru-RU"/>
        </a:p>
      </dgm:t>
    </dgm:pt>
    <dgm:pt modelId="{654E9F71-25E3-48CA-AA52-B2DB9FFD0BEC}" type="pres">
      <dgm:prSet presAssocID="{7A646C0C-4A86-4B3E-B5D5-C43813F0AC02}" presName="hierRoot2" presStyleCnt="0"/>
      <dgm:spPr/>
    </dgm:pt>
    <dgm:pt modelId="{AE08E6A1-E9D8-43E5-8741-5A6B3C8FCBB6}" type="pres">
      <dgm:prSet presAssocID="{7A646C0C-4A86-4B3E-B5D5-C43813F0AC02}" presName="composite2" presStyleCnt="0"/>
      <dgm:spPr/>
    </dgm:pt>
    <dgm:pt modelId="{9E348E6F-0068-4828-9B2A-9E16873AFF4E}" type="pres">
      <dgm:prSet presAssocID="{7A646C0C-4A86-4B3E-B5D5-C43813F0AC02}" presName="background2" presStyleLbl="node2" presStyleIdx="0" presStyleCnt="4"/>
      <dgm:spPr/>
    </dgm:pt>
    <dgm:pt modelId="{E4B027F1-6A6E-4716-877D-80601A27A912}" type="pres">
      <dgm:prSet presAssocID="{7A646C0C-4A86-4B3E-B5D5-C43813F0AC02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144D9B-5E7D-4148-BE57-EC983E7F7420}" type="pres">
      <dgm:prSet presAssocID="{7A646C0C-4A86-4B3E-B5D5-C43813F0AC02}" presName="hierChild3" presStyleCnt="0"/>
      <dgm:spPr/>
    </dgm:pt>
    <dgm:pt modelId="{0EA50D6E-70B3-4F99-9641-F328BD5009E9}" type="pres">
      <dgm:prSet presAssocID="{C6F76205-2913-4F19-8511-9E694749682F}" presName="Name10" presStyleLbl="parChTrans1D2" presStyleIdx="1" presStyleCnt="4"/>
      <dgm:spPr/>
      <dgm:t>
        <a:bodyPr/>
        <a:lstStyle/>
        <a:p>
          <a:endParaRPr lang="ru-RU"/>
        </a:p>
      </dgm:t>
    </dgm:pt>
    <dgm:pt modelId="{81556C6E-F660-4EC2-AF78-877B7991614A}" type="pres">
      <dgm:prSet presAssocID="{206AF23C-F9A7-4860-BC17-F029C8DCC266}" presName="hierRoot2" presStyleCnt="0"/>
      <dgm:spPr/>
    </dgm:pt>
    <dgm:pt modelId="{956B9A12-FCAC-4244-92A0-D3D35FE75E96}" type="pres">
      <dgm:prSet presAssocID="{206AF23C-F9A7-4860-BC17-F029C8DCC266}" presName="composite2" presStyleCnt="0"/>
      <dgm:spPr/>
    </dgm:pt>
    <dgm:pt modelId="{E2DBA627-F521-4EC7-AC58-FB0212894DBC}" type="pres">
      <dgm:prSet presAssocID="{206AF23C-F9A7-4860-BC17-F029C8DCC266}" presName="background2" presStyleLbl="node2" presStyleIdx="1" presStyleCnt="4"/>
      <dgm:spPr/>
    </dgm:pt>
    <dgm:pt modelId="{C8727DF8-E5DF-4C01-97C3-2686DC011CDD}" type="pres">
      <dgm:prSet presAssocID="{206AF23C-F9A7-4860-BC17-F029C8DCC266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0F9E18-A6E8-48D1-ACBB-EB398FC88509}" type="pres">
      <dgm:prSet presAssocID="{206AF23C-F9A7-4860-BC17-F029C8DCC266}" presName="hierChild3" presStyleCnt="0"/>
      <dgm:spPr/>
    </dgm:pt>
    <dgm:pt modelId="{421C6614-BCEC-4D02-8CFA-B0B8870D2BD2}" type="pres">
      <dgm:prSet presAssocID="{6E54E436-94E4-423D-BF57-760A565E6830}" presName="Name10" presStyleLbl="parChTrans1D2" presStyleIdx="2" presStyleCnt="4"/>
      <dgm:spPr/>
      <dgm:t>
        <a:bodyPr/>
        <a:lstStyle/>
        <a:p>
          <a:endParaRPr lang="ru-RU"/>
        </a:p>
      </dgm:t>
    </dgm:pt>
    <dgm:pt modelId="{3E142900-27B6-46A7-8191-05154FA44366}" type="pres">
      <dgm:prSet presAssocID="{5F3E3104-9C8A-4430-AD8A-C9AF56BC33B6}" presName="hierRoot2" presStyleCnt="0"/>
      <dgm:spPr/>
    </dgm:pt>
    <dgm:pt modelId="{72FA4E60-33F1-4A0C-B619-0A48161D1DC8}" type="pres">
      <dgm:prSet presAssocID="{5F3E3104-9C8A-4430-AD8A-C9AF56BC33B6}" presName="composite2" presStyleCnt="0"/>
      <dgm:spPr/>
    </dgm:pt>
    <dgm:pt modelId="{A2401A31-5F52-48BD-8DA7-C78114722983}" type="pres">
      <dgm:prSet presAssocID="{5F3E3104-9C8A-4430-AD8A-C9AF56BC33B6}" presName="background2" presStyleLbl="node2" presStyleIdx="2" presStyleCnt="4"/>
      <dgm:spPr/>
    </dgm:pt>
    <dgm:pt modelId="{526BE653-DC06-4AD7-B605-5C248C765839}" type="pres">
      <dgm:prSet presAssocID="{5F3E3104-9C8A-4430-AD8A-C9AF56BC33B6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23E7E5-D975-43F5-89F5-C3F1D516DF85}" type="pres">
      <dgm:prSet presAssocID="{5F3E3104-9C8A-4430-AD8A-C9AF56BC33B6}" presName="hierChild3" presStyleCnt="0"/>
      <dgm:spPr/>
    </dgm:pt>
    <dgm:pt modelId="{C141EA62-8436-44B6-B06A-870F5E161048}" type="pres">
      <dgm:prSet presAssocID="{1C4B90D2-6C12-4F40-BEF1-0E9BCCD4DC0D}" presName="Name10" presStyleLbl="parChTrans1D2" presStyleIdx="3" presStyleCnt="4"/>
      <dgm:spPr/>
      <dgm:t>
        <a:bodyPr/>
        <a:lstStyle/>
        <a:p>
          <a:endParaRPr lang="ru-RU"/>
        </a:p>
      </dgm:t>
    </dgm:pt>
    <dgm:pt modelId="{52AF1F55-18D3-4BBF-A1A4-96CEABBD3A7A}" type="pres">
      <dgm:prSet presAssocID="{23733480-49B9-412D-B467-70B6D50BD575}" presName="hierRoot2" presStyleCnt="0"/>
      <dgm:spPr/>
    </dgm:pt>
    <dgm:pt modelId="{1B5A0DC7-9C03-49D6-8695-4A9939E30C85}" type="pres">
      <dgm:prSet presAssocID="{23733480-49B9-412D-B467-70B6D50BD575}" presName="composite2" presStyleCnt="0"/>
      <dgm:spPr/>
    </dgm:pt>
    <dgm:pt modelId="{8B6C55D6-1C86-47A0-8D7C-9B8E3BB7529C}" type="pres">
      <dgm:prSet presAssocID="{23733480-49B9-412D-B467-70B6D50BD575}" presName="background2" presStyleLbl="node2" presStyleIdx="3" presStyleCnt="4"/>
      <dgm:spPr/>
    </dgm:pt>
    <dgm:pt modelId="{E76D1858-9085-464D-813F-75DAC00B9BD5}" type="pres">
      <dgm:prSet presAssocID="{23733480-49B9-412D-B467-70B6D50BD575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A1C01B-271A-489E-8E56-C491D2CB9BE3}" type="pres">
      <dgm:prSet presAssocID="{23733480-49B9-412D-B467-70B6D50BD575}" presName="hierChild3" presStyleCnt="0"/>
      <dgm:spPr/>
    </dgm:pt>
  </dgm:ptLst>
  <dgm:cxnLst>
    <dgm:cxn modelId="{ED4405A5-2837-4105-AEB7-78232B2BC05B}" type="presOf" srcId="{23733480-49B9-412D-B467-70B6D50BD575}" destId="{E76D1858-9085-464D-813F-75DAC00B9BD5}" srcOrd="0" destOrd="0" presId="urn:microsoft.com/office/officeart/2005/8/layout/hierarchy1"/>
    <dgm:cxn modelId="{85E0911A-8D55-43C7-BBE0-F18CED77EB77}" type="presOf" srcId="{7A646C0C-4A86-4B3E-B5D5-C43813F0AC02}" destId="{E4B027F1-6A6E-4716-877D-80601A27A912}" srcOrd="0" destOrd="0" presId="urn:microsoft.com/office/officeart/2005/8/layout/hierarchy1"/>
    <dgm:cxn modelId="{069B3EA1-2A04-4391-9553-27B319106995}" srcId="{A24823C2-72A5-40AF-A8D9-2BF95EBFA796}" destId="{7A646C0C-4A86-4B3E-B5D5-C43813F0AC02}" srcOrd="0" destOrd="0" parTransId="{226BAB9E-9629-4C40-94C7-391D7C5A39FA}" sibTransId="{1E5B8C1D-5B87-4745-8B7E-C898DC6EA27B}"/>
    <dgm:cxn modelId="{5B52F0B8-DC36-446C-A01B-4A795B86ED37}" type="presOf" srcId="{D732E2C4-4055-4B47-82C3-E3EA5746CCF8}" destId="{FB8822F5-5348-4DB5-A9C3-A54F51396B1C}" srcOrd="0" destOrd="0" presId="urn:microsoft.com/office/officeart/2005/8/layout/hierarchy1"/>
    <dgm:cxn modelId="{9027EEE6-17BA-4E41-98B2-1E4C7BCA82D7}" type="presOf" srcId="{1C4B90D2-6C12-4F40-BEF1-0E9BCCD4DC0D}" destId="{C141EA62-8436-44B6-B06A-870F5E161048}" srcOrd="0" destOrd="0" presId="urn:microsoft.com/office/officeart/2005/8/layout/hierarchy1"/>
    <dgm:cxn modelId="{C0B0C30D-0E1D-4C1C-BB77-364C86775EE8}" type="presOf" srcId="{C6F76205-2913-4F19-8511-9E694749682F}" destId="{0EA50D6E-70B3-4F99-9641-F328BD5009E9}" srcOrd="0" destOrd="0" presId="urn:microsoft.com/office/officeart/2005/8/layout/hierarchy1"/>
    <dgm:cxn modelId="{8047B532-A69D-44B2-83F3-BC0BFCFBAD60}" srcId="{A24823C2-72A5-40AF-A8D9-2BF95EBFA796}" destId="{23733480-49B9-412D-B467-70B6D50BD575}" srcOrd="3" destOrd="0" parTransId="{1C4B90D2-6C12-4F40-BEF1-0E9BCCD4DC0D}" sibTransId="{3C30DF0C-2C82-4876-AF79-F86BE3CD0C75}"/>
    <dgm:cxn modelId="{5019C5E7-F87F-441C-9F3F-16B857AB088F}" srcId="{A24823C2-72A5-40AF-A8D9-2BF95EBFA796}" destId="{5F3E3104-9C8A-4430-AD8A-C9AF56BC33B6}" srcOrd="2" destOrd="0" parTransId="{6E54E436-94E4-423D-BF57-760A565E6830}" sibTransId="{BB7C0F82-1CA7-4559-A701-13CBE11D6E9E}"/>
    <dgm:cxn modelId="{CF90F135-1E5B-4109-906F-60E83F058A9F}" type="presOf" srcId="{5F3E3104-9C8A-4430-AD8A-C9AF56BC33B6}" destId="{526BE653-DC06-4AD7-B605-5C248C765839}" srcOrd="0" destOrd="0" presId="urn:microsoft.com/office/officeart/2005/8/layout/hierarchy1"/>
    <dgm:cxn modelId="{F730D2D2-2193-4553-A306-5FE2565131C4}" srcId="{D732E2C4-4055-4B47-82C3-E3EA5746CCF8}" destId="{A24823C2-72A5-40AF-A8D9-2BF95EBFA796}" srcOrd="0" destOrd="0" parTransId="{71722F91-1793-4979-8F53-2E4B010310E9}" sibTransId="{73EF83F4-D9C7-4F67-A550-12959EB247FB}"/>
    <dgm:cxn modelId="{D5C417A1-4DDF-4F15-A79D-D702CF30C432}" type="presOf" srcId="{6E54E436-94E4-423D-BF57-760A565E6830}" destId="{421C6614-BCEC-4D02-8CFA-B0B8870D2BD2}" srcOrd="0" destOrd="0" presId="urn:microsoft.com/office/officeart/2005/8/layout/hierarchy1"/>
    <dgm:cxn modelId="{4145351A-DFF8-4D4A-BA56-C273C2A512C4}" srcId="{A24823C2-72A5-40AF-A8D9-2BF95EBFA796}" destId="{206AF23C-F9A7-4860-BC17-F029C8DCC266}" srcOrd="1" destOrd="0" parTransId="{C6F76205-2913-4F19-8511-9E694749682F}" sibTransId="{9874C663-99D3-4913-BCD9-D0BE73536C68}"/>
    <dgm:cxn modelId="{7FA7FEF6-14EC-4A50-9668-E845DEC35078}" type="presOf" srcId="{A24823C2-72A5-40AF-A8D9-2BF95EBFA796}" destId="{05A929FD-EDED-4AA2-9156-B8AA880F2364}" srcOrd="0" destOrd="0" presId="urn:microsoft.com/office/officeart/2005/8/layout/hierarchy1"/>
    <dgm:cxn modelId="{450FB694-EB6C-46C9-89B0-EC5649A49FDB}" type="presOf" srcId="{226BAB9E-9629-4C40-94C7-391D7C5A39FA}" destId="{5CDC205E-1DCA-45D2-BCCC-37FA3DF07B83}" srcOrd="0" destOrd="0" presId="urn:microsoft.com/office/officeart/2005/8/layout/hierarchy1"/>
    <dgm:cxn modelId="{DA7BA955-5FC3-4A07-99BD-39317C2288A2}" type="presOf" srcId="{206AF23C-F9A7-4860-BC17-F029C8DCC266}" destId="{C8727DF8-E5DF-4C01-97C3-2686DC011CDD}" srcOrd="0" destOrd="0" presId="urn:microsoft.com/office/officeart/2005/8/layout/hierarchy1"/>
    <dgm:cxn modelId="{1EC926B7-C4B2-4B6A-8520-C7B7C8A9FAE4}" type="presParOf" srcId="{FB8822F5-5348-4DB5-A9C3-A54F51396B1C}" destId="{727F74B2-3FB0-4699-A9A5-A071A445A730}" srcOrd="0" destOrd="0" presId="urn:microsoft.com/office/officeart/2005/8/layout/hierarchy1"/>
    <dgm:cxn modelId="{F6A7F05D-F304-448B-9D20-81278484AA74}" type="presParOf" srcId="{727F74B2-3FB0-4699-A9A5-A071A445A730}" destId="{F596AEEC-9442-450D-BD14-1FC7E2F0A977}" srcOrd="0" destOrd="0" presId="urn:microsoft.com/office/officeart/2005/8/layout/hierarchy1"/>
    <dgm:cxn modelId="{9E03CC1C-BD2F-4818-8475-F74CC4CD8DBC}" type="presParOf" srcId="{F596AEEC-9442-450D-BD14-1FC7E2F0A977}" destId="{9E44D56D-6E97-4E2D-AE79-85BD26D930EC}" srcOrd="0" destOrd="0" presId="urn:microsoft.com/office/officeart/2005/8/layout/hierarchy1"/>
    <dgm:cxn modelId="{C84A41E1-16C6-411A-A7A8-B386D904C468}" type="presParOf" srcId="{F596AEEC-9442-450D-BD14-1FC7E2F0A977}" destId="{05A929FD-EDED-4AA2-9156-B8AA880F2364}" srcOrd="1" destOrd="0" presId="urn:microsoft.com/office/officeart/2005/8/layout/hierarchy1"/>
    <dgm:cxn modelId="{850392F7-05E4-4095-B41B-C23364D94673}" type="presParOf" srcId="{727F74B2-3FB0-4699-A9A5-A071A445A730}" destId="{A06496FB-F20A-4CC4-9298-35280A8B5523}" srcOrd="1" destOrd="0" presId="urn:microsoft.com/office/officeart/2005/8/layout/hierarchy1"/>
    <dgm:cxn modelId="{ED7696CE-28D4-450A-9568-07D09B51025C}" type="presParOf" srcId="{A06496FB-F20A-4CC4-9298-35280A8B5523}" destId="{5CDC205E-1DCA-45D2-BCCC-37FA3DF07B83}" srcOrd="0" destOrd="0" presId="urn:microsoft.com/office/officeart/2005/8/layout/hierarchy1"/>
    <dgm:cxn modelId="{34250583-2D9A-4D16-A7D1-1ED2AA0FE6FB}" type="presParOf" srcId="{A06496FB-F20A-4CC4-9298-35280A8B5523}" destId="{654E9F71-25E3-48CA-AA52-B2DB9FFD0BEC}" srcOrd="1" destOrd="0" presId="urn:microsoft.com/office/officeart/2005/8/layout/hierarchy1"/>
    <dgm:cxn modelId="{63DA27B5-5ECD-43E1-BE12-E22AD3E9F232}" type="presParOf" srcId="{654E9F71-25E3-48CA-AA52-B2DB9FFD0BEC}" destId="{AE08E6A1-E9D8-43E5-8741-5A6B3C8FCBB6}" srcOrd="0" destOrd="0" presId="urn:microsoft.com/office/officeart/2005/8/layout/hierarchy1"/>
    <dgm:cxn modelId="{30B82E5C-7599-46E1-B39D-87CF2A25A53C}" type="presParOf" srcId="{AE08E6A1-E9D8-43E5-8741-5A6B3C8FCBB6}" destId="{9E348E6F-0068-4828-9B2A-9E16873AFF4E}" srcOrd="0" destOrd="0" presId="urn:microsoft.com/office/officeart/2005/8/layout/hierarchy1"/>
    <dgm:cxn modelId="{A322B635-EBF2-4DB7-A6C5-B26535FD8383}" type="presParOf" srcId="{AE08E6A1-E9D8-43E5-8741-5A6B3C8FCBB6}" destId="{E4B027F1-6A6E-4716-877D-80601A27A912}" srcOrd="1" destOrd="0" presId="urn:microsoft.com/office/officeart/2005/8/layout/hierarchy1"/>
    <dgm:cxn modelId="{17AD6601-024E-4A08-8E12-9BCF2FF81C2F}" type="presParOf" srcId="{654E9F71-25E3-48CA-AA52-B2DB9FFD0BEC}" destId="{A8144D9B-5E7D-4148-BE57-EC983E7F7420}" srcOrd="1" destOrd="0" presId="urn:microsoft.com/office/officeart/2005/8/layout/hierarchy1"/>
    <dgm:cxn modelId="{E11BE0F4-4AD8-42DF-8403-0D6348650E1A}" type="presParOf" srcId="{A06496FB-F20A-4CC4-9298-35280A8B5523}" destId="{0EA50D6E-70B3-4F99-9641-F328BD5009E9}" srcOrd="2" destOrd="0" presId="urn:microsoft.com/office/officeart/2005/8/layout/hierarchy1"/>
    <dgm:cxn modelId="{7CA89775-C540-4158-8E97-98A36CE9155E}" type="presParOf" srcId="{A06496FB-F20A-4CC4-9298-35280A8B5523}" destId="{81556C6E-F660-4EC2-AF78-877B7991614A}" srcOrd="3" destOrd="0" presId="urn:microsoft.com/office/officeart/2005/8/layout/hierarchy1"/>
    <dgm:cxn modelId="{A1AA2C84-73F6-418C-B28A-F76AFAFF5D9F}" type="presParOf" srcId="{81556C6E-F660-4EC2-AF78-877B7991614A}" destId="{956B9A12-FCAC-4244-92A0-D3D35FE75E96}" srcOrd="0" destOrd="0" presId="urn:microsoft.com/office/officeart/2005/8/layout/hierarchy1"/>
    <dgm:cxn modelId="{2B2FD790-8828-4943-BD5F-A4DA0C2760D2}" type="presParOf" srcId="{956B9A12-FCAC-4244-92A0-D3D35FE75E96}" destId="{E2DBA627-F521-4EC7-AC58-FB0212894DBC}" srcOrd="0" destOrd="0" presId="urn:microsoft.com/office/officeart/2005/8/layout/hierarchy1"/>
    <dgm:cxn modelId="{2B84FA92-E80E-4C96-A2DD-0E1CF976E3C4}" type="presParOf" srcId="{956B9A12-FCAC-4244-92A0-D3D35FE75E96}" destId="{C8727DF8-E5DF-4C01-97C3-2686DC011CDD}" srcOrd="1" destOrd="0" presId="urn:microsoft.com/office/officeart/2005/8/layout/hierarchy1"/>
    <dgm:cxn modelId="{BA6ECA87-B238-4660-8148-EC67F934A353}" type="presParOf" srcId="{81556C6E-F660-4EC2-AF78-877B7991614A}" destId="{4A0F9E18-A6E8-48D1-ACBB-EB398FC88509}" srcOrd="1" destOrd="0" presId="urn:microsoft.com/office/officeart/2005/8/layout/hierarchy1"/>
    <dgm:cxn modelId="{72B92C27-E223-49C0-BBAC-D8FF5183CF0C}" type="presParOf" srcId="{A06496FB-F20A-4CC4-9298-35280A8B5523}" destId="{421C6614-BCEC-4D02-8CFA-B0B8870D2BD2}" srcOrd="4" destOrd="0" presId="urn:microsoft.com/office/officeart/2005/8/layout/hierarchy1"/>
    <dgm:cxn modelId="{A5BC461C-6A66-4FAD-B17F-8FD856A02504}" type="presParOf" srcId="{A06496FB-F20A-4CC4-9298-35280A8B5523}" destId="{3E142900-27B6-46A7-8191-05154FA44366}" srcOrd="5" destOrd="0" presId="urn:microsoft.com/office/officeart/2005/8/layout/hierarchy1"/>
    <dgm:cxn modelId="{5A8D60EC-8EB1-4B4D-9BC8-FE3687948C54}" type="presParOf" srcId="{3E142900-27B6-46A7-8191-05154FA44366}" destId="{72FA4E60-33F1-4A0C-B619-0A48161D1DC8}" srcOrd="0" destOrd="0" presId="urn:microsoft.com/office/officeart/2005/8/layout/hierarchy1"/>
    <dgm:cxn modelId="{55C1EA9C-97A6-48C2-AED0-D9CB9F033903}" type="presParOf" srcId="{72FA4E60-33F1-4A0C-B619-0A48161D1DC8}" destId="{A2401A31-5F52-48BD-8DA7-C78114722983}" srcOrd="0" destOrd="0" presId="urn:microsoft.com/office/officeart/2005/8/layout/hierarchy1"/>
    <dgm:cxn modelId="{B416C2FF-212C-4D6E-9107-6704C4824A51}" type="presParOf" srcId="{72FA4E60-33F1-4A0C-B619-0A48161D1DC8}" destId="{526BE653-DC06-4AD7-B605-5C248C765839}" srcOrd="1" destOrd="0" presId="urn:microsoft.com/office/officeart/2005/8/layout/hierarchy1"/>
    <dgm:cxn modelId="{09170E3A-4C43-4DBC-9BDF-CD84D31FF0D4}" type="presParOf" srcId="{3E142900-27B6-46A7-8191-05154FA44366}" destId="{DB23E7E5-D975-43F5-89F5-C3F1D516DF85}" srcOrd="1" destOrd="0" presId="urn:microsoft.com/office/officeart/2005/8/layout/hierarchy1"/>
    <dgm:cxn modelId="{89532B7E-06A6-4B74-A3B1-3EFFC400B575}" type="presParOf" srcId="{A06496FB-F20A-4CC4-9298-35280A8B5523}" destId="{C141EA62-8436-44B6-B06A-870F5E161048}" srcOrd="6" destOrd="0" presId="urn:microsoft.com/office/officeart/2005/8/layout/hierarchy1"/>
    <dgm:cxn modelId="{8F9765C0-FD36-4192-9538-E9FE30F425EA}" type="presParOf" srcId="{A06496FB-F20A-4CC4-9298-35280A8B5523}" destId="{52AF1F55-18D3-4BBF-A1A4-96CEABBD3A7A}" srcOrd="7" destOrd="0" presId="urn:microsoft.com/office/officeart/2005/8/layout/hierarchy1"/>
    <dgm:cxn modelId="{54887E82-0729-4D42-B93F-0B32A78B7425}" type="presParOf" srcId="{52AF1F55-18D3-4BBF-A1A4-96CEABBD3A7A}" destId="{1B5A0DC7-9C03-49D6-8695-4A9939E30C85}" srcOrd="0" destOrd="0" presId="urn:microsoft.com/office/officeart/2005/8/layout/hierarchy1"/>
    <dgm:cxn modelId="{68584403-ED7A-4D7A-A35B-B157ECF7790E}" type="presParOf" srcId="{1B5A0DC7-9C03-49D6-8695-4A9939E30C85}" destId="{8B6C55D6-1C86-47A0-8D7C-9B8E3BB7529C}" srcOrd="0" destOrd="0" presId="urn:microsoft.com/office/officeart/2005/8/layout/hierarchy1"/>
    <dgm:cxn modelId="{F102CA79-5868-40A3-B104-3233DF956EE8}" type="presParOf" srcId="{1B5A0DC7-9C03-49D6-8695-4A9939E30C85}" destId="{E76D1858-9085-464D-813F-75DAC00B9BD5}" srcOrd="1" destOrd="0" presId="urn:microsoft.com/office/officeart/2005/8/layout/hierarchy1"/>
    <dgm:cxn modelId="{853CD48C-9C73-40B6-A438-4A362E20A9BC}" type="presParOf" srcId="{52AF1F55-18D3-4BBF-A1A4-96CEABBD3A7A}" destId="{1BA1C01B-271A-489E-8E56-C491D2CB9BE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441F76-E288-4A87-916D-BC0AB0FC41A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58C654-300F-47E5-8E72-89BA84C12D7F}">
      <dgm:prSet phldrT="[Текст]" custT="1"/>
      <dgm:spPr/>
      <dgm:t>
        <a:bodyPr/>
        <a:lstStyle/>
        <a:p>
          <a:r>
            <a:rPr lang="ru-RU" sz="2400" b="0" i="0" smtClean="0">
              <a:latin typeface="Georgia" pitchFamily="18" charset="0"/>
              <a:cs typeface="Times New Roman" pitchFamily="18" charset="0"/>
            </a:rPr>
            <a:t>ПРИ по конструктивному исполнению</a:t>
          </a:r>
          <a:endParaRPr lang="ru-RU" sz="2400" b="0" i="0" dirty="0">
            <a:latin typeface="Georgia" pitchFamily="18" charset="0"/>
          </a:endParaRPr>
        </a:p>
      </dgm:t>
    </dgm:pt>
    <dgm:pt modelId="{7F5874FB-8477-4323-A013-DCB30F88C417}" type="parTrans" cxnId="{C9BA7BD7-9319-4430-8D68-BFE3FCE6FFA6}">
      <dgm:prSet/>
      <dgm:spPr/>
      <dgm:t>
        <a:bodyPr/>
        <a:lstStyle/>
        <a:p>
          <a:endParaRPr lang="ru-RU" sz="2000" b="0" i="0">
            <a:solidFill>
              <a:schemeClr val="bg1"/>
            </a:solidFill>
            <a:latin typeface="Georgia" pitchFamily="18" charset="0"/>
          </a:endParaRPr>
        </a:p>
      </dgm:t>
    </dgm:pt>
    <dgm:pt modelId="{57E3909E-BFA9-4B29-AAC6-D9260CEAD2AA}" type="sibTrans" cxnId="{C9BA7BD7-9319-4430-8D68-BFE3FCE6FFA6}">
      <dgm:prSet/>
      <dgm:spPr/>
      <dgm:t>
        <a:bodyPr/>
        <a:lstStyle/>
        <a:p>
          <a:endParaRPr lang="ru-RU" sz="2000" b="0" i="0">
            <a:solidFill>
              <a:schemeClr val="bg1"/>
            </a:solidFill>
            <a:latin typeface="Georgia" pitchFamily="18" charset="0"/>
          </a:endParaRPr>
        </a:p>
      </dgm:t>
    </dgm:pt>
    <dgm:pt modelId="{71CBDDD4-72DF-4F4B-BB54-E3C91B028F0E}">
      <dgm:prSet phldrT="[Текст]" custT="1"/>
      <dgm:spPr/>
      <dgm:t>
        <a:bodyPr/>
        <a:lstStyle/>
        <a:p>
          <a:r>
            <a:rPr lang="ru-RU" sz="2400" b="0" i="0" dirty="0" smtClean="0">
              <a:latin typeface="Georgia" pitchFamily="18" charset="0"/>
              <a:cs typeface="Times New Roman" pitchFamily="18" charset="0"/>
            </a:rPr>
            <a:t>Лопастные</a:t>
          </a:r>
          <a:r>
            <a:rPr lang="ru-RU" sz="2400" b="0" i="0" dirty="0" smtClean="0">
              <a:latin typeface="Georgia" pitchFamily="18" charset="0"/>
            </a:rPr>
            <a:t> </a:t>
          </a:r>
          <a:endParaRPr lang="ru-RU" sz="2400" b="0" i="0" dirty="0">
            <a:latin typeface="Georgia" pitchFamily="18" charset="0"/>
          </a:endParaRPr>
        </a:p>
      </dgm:t>
    </dgm:pt>
    <dgm:pt modelId="{6D89118B-3BCB-4AEB-AD61-59B933BBD2C8}" type="parTrans" cxnId="{8807320A-3B51-4C62-9E71-A78BE5C1D8BA}">
      <dgm:prSet/>
      <dgm:spPr/>
      <dgm:t>
        <a:bodyPr/>
        <a:lstStyle/>
        <a:p>
          <a:endParaRPr lang="ru-RU" sz="2000" b="0" i="0">
            <a:solidFill>
              <a:schemeClr val="bg1"/>
            </a:solidFill>
            <a:latin typeface="Georgia" pitchFamily="18" charset="0"/>
          </a:endParaRPr>
        </a:p>
      </dgm:t>
    </dgm:pt>
    <dgm:pt modelId="{33174F20-A1F7-41E7-A2B3-435F70BCF7D2}" type="sibTrans" cxnId="{8807320A-3B51-4C62-9E71-A78BE5C1D8BA}">
      <dgm:prSet/>
      <dgm:spPr/>
      <dgm:t>
        <a:bodyPr/>
        <a:lstStyle/>
        <a:p>
          <a:endParaRPr lang="ru-RU" sz="2000" b="0" i="0">
            <a:solidFill>
              <a:schemeClr val="bg1"/>
            </a:solidFill>
            <a:latin typeface="Georgia" pitchFamily="18" charset="0"/>
          </a:endParaRPr>
        </a:p>
      </dgm:t>
    </dgm:pt>
    <dgm:pt modelId="{7597CEC6-F548-4739-AE16-A7580A576AB2}">
      <dgm:prSet custT="1"/>
      <dgm:spPr/>
      <dgm:t>
        <a:bodyPr/>
        <a:lstStyle/>
        <a:p>
          <a:r>
            <a:rPr lang="ru-RU" sz="2400" b="0" i="0" dirty="0" smtClean="0">
              <a:latin typeface="Georgia" pitchFamily="18" charset="0"/>
              <a:cs typeface="Times New Roman" pitchFamily="18" charset="0"/>
            </a:rPr>
            <a:t>Шарошечные</a:t>
          </a:r>
          <a:r>
            <a:rPr lang="ru-RU" sz="2400" b="0" i="0" dirty="0" smtClean="0">
              <a:latin typeface="Georgia" pitchFamily="18" charset="0"/>
            </a:rPr>
            <a:t> </a:t>
          </a:r>
          <a:endParaRPr lang="ru-RU" sz="2400" b="0" i="0" dirty="0">
            <a:latin typeface="Georgia" pitchFamily="18" charset="0"/>
          </a:endParaRPr>
        </a:p>
      </dgm:t>
    </dgm:pt>
    <dgm:pt modelId="{B79F61FE-3127-42A5-8651-449D6B70AF2B}" type="parTrans" cxnId="{26468D74-DCA3-4D76-89D7-6AD4D3824368}">
      <dgm:prSet/>
      <dgm:spPr/>
      <dgm:t>
        <a:bodyPr/>
        <a:lstStyle/>
        <a:p>
          <a:endParaRPr lang="ru-RU" sz="2000" b="0" i="0">
            <a:solidFill>
              <a:schemeClr val="bg1"/>
            </a:solidFill>
            <a:latin typeface="Georgia" pitchFamily="18" charset="0"/>
          </a:endParaRPr>
        </a:p>
      </dgm:t>
    </dgm:pt>
    <dgm:pt modelId="{1DFEF144-F276-404B-9922-732232780DE4}" type="sibTrans" cxnId="{26468D74-DCA3-4D76-89D7-6AD4D3824368}">
      <dgm:prSet/>
      <dgm:spPr/>
      <dgm:t>
        <a:bodyPr/>
        <a:lstStyle/>
        <a:p>
          <a:endParaRPr lang="ru-RU" sz="2000" b="0" i="0">
            <a:solidFill>
              <a:schemeClr val="bg1"/>
            </a:solidFill>
            <a:latin typeface="Georgia" pitchFamily="18" charset="0"/>
          </a:endParaRPr>
        </a:p>
      </dgm:t>
    </dgm:pt>
    <dgm:pt modelId="{C807F5CA-8363-4660-836C-B82750CDA8D8}">
      <dgm:prSet custT="1"/>
      <dgm:spPr/>
      <dgm:t>
        <a:bodyPr/>
        <a:lstStyle/>
        <a:p>
          <a:r>
            <a:rPr lang="ru-RU" sz="2400" b="0" i="0" dirty="0" smtClean="0">
              <a:latin typeface="Georgia" pitchFamily="18" charset="0"/>
              <a:cs typeface="Times New Roman" pitchFamily="18" charset="0"/>
            </a:rPr>
            <a:t>Секторные</a:t>
          </a:r>
          <a:r>
            <a:rPr lang="ru-RU" sz="2400" b="0" i="0" dirty="0" smtClean="0">
              <a:latin typeface="Georgia" pitchFamily="18" charset="0"/>
            </a:rPr>
            <a:t> </a:t>
          </a:r>
          <a:endParaRPr lang="ru-RU" sz="2400" b="0" i="0" dirty="0">
            <a:latin typeface="Georgia" pitchFamily="18" charset="0"/>
          </a:endParaRPr>
        </a:p>
      </dgm:t>
    </dgm:pt>
    <dgm:pt modelId="{8A001209-3223-43AE-93E7-186F20BDE35E}" type="parTrans" cxnId="{F080FA14-986C-48D6-B307-63DE78BE3631}">
      <dgm:prSet/>
      <dgm:spPr/>
      <dgm:t>
        <a:bodyPr/>
        <a:lstStyle/>
        <a:p>
          <a:endParaRPr lang="ru-RU" sz="2000" b="0" i="0">
            <a:solidFill>
              <a:schemeClr val="bg1"/>
            </a:solidFill>
            <a:latin typeface="Georgia" pitchFamily="18" charset="0"/>
          </a:endParaRPr>
        </a:p>
      </dgm:t>
    </dgm:pt>
    <dgm:pt modelId="{168A5083-BE57-4B0F-91D6-7F90F7DCD048}" type="sibTrans" cxnId="{F080FA14-986C-48D6-B307-63DE78BE3631}">
      <dgm:prSet/>
      <dgm:spPr/>
      <dgm:t>
        <a:bodyPr/>
        <a:lstStyle/>
        <a:p>
          <a:endParaRPr lang="ru-RU" sz="2000" b="0" i="0">
            <a:solidFill>
              <a:schemeClr val="bg1"/>
            </a:solidFill>
            <a:latin typeface="Georgia" pitchFamily="18" charset="0"/>
          </a:endParaRPr>
        </a:p>
      </dgm:t>
    </dgm:pt>
    <dgm:pt modelId="{E798AEFA-16E6-4215-9EBD-36534D5E0D84}" type="pres">
      <dgm:prSet presAssocID="{8F441F76-E288-4A87-916D-BC0AB0FC41A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E6C470-AC1E-4F89-A4B9-C375F4E0824C}" type="pres">
      <dgm:prSet presAssocID="{8958C654-300F-47E5-8E72-89BA84C12D7F}" presName="hierRoot1" presStyleCnt="0"/>
      <dgm:spPr/>
    </dgm:pt>
    <dgm:pt modelId="{4C8E36FF-D28A-4A33-9E98-522860178B35}" type="pres">
      <dgm:prSet presAssocID="{8958C654-300F-47E5-8E72-89BA84C12D7F}" presName="composite" presStyleCnt="0"/>
      <dgm:spPr/>
    </dgm:pt>
    <dgm:pt modelId="{5C2154A8-7D95-4684-82B3-9D5960E2D1ED}" type="pres">
      <dgm:prSet presAssocID="{8958C654-300F-47E5-8E72-89BA84C12D7F}" presName="background" presStyleLbl="node0" presStyleIdx="0" presStyleCnt="1"/>
      <dgm:spPr/>
    </dgm:pt>
    <dgm:pt modelId="{6CD8D4D8-4C58-472C-87AC-6EE57F6D9FC9}" type="pres">
      <dgm:prSet presAssocID="{8958C654-300F-47E5-8E72-89BA84C12D7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5E04C6-4F72-420D-AF19-D90D5DA6C061}" type="pres">
      <dgm:prSet presAssocID="{8958C654-300F-47E5-8E72-89BA84C12D7F}" presName="hierChild2" presStyleCnt="0"/>
      <dgm:spPr/>
    </dgm:pt>
    <dgm:pt modelId="{272714ED-01D0-41D9-960F-992EC27A5658}" type="pres">
      <dgm:prSet presAssocID="{6D89118B-3BCB-4AEB-AD61-59B933BBD2C8}" presName="Name10" presStyleLbl="parChTrans1D2" presStyleIdx="0" presStyleCnt="3"/>
      <dgm:spPr/>
      <dgm:t>
        <a:bodyPr/>
        <a:lstStyle/>
        <a:p>
          <a:endParaRPr lang="ru-RU"/>
        </a:p>
      </dgm:t>
    </dgm:pt>
    <dgm:pt modelId="{B9480828-3884-4FC4-9BD8-223F1E13CDFD}" type="pres">
      <dgm:prSet presAssocID="{71CBDDD4-72DF-4F4B-BB54-E3C91B028F0E}" presName="hierRoot2" presStyleCnt="0"/>
      <dgm:spPr/>
    </dgm:pt>
    <dgm:pt modelId="{71B9D908-3EBB-49A9-884D-01E84E4302B2}" type="pres">
      <dgm:prSet presAssocID="{71CBDDD4-72DF-4F4B-BB54-E3C91B028F0E}" presName="composite2" presStyleCnt="0"/>
      <dgm:spPr/>
    </dgm:pt>
    <dgm:pt modelId="{DF1DEC4E-856A-4082-9A13-D65013A0E216}" type="pres">
      <dgm:prSet presAssocID="{71CBDDD4-72DF-4F4B-BB54-E3C91B028F0E}" presName="background2" presStyleLbl="node2" presStyleIdx="0" presStyleCnt="3"/>
      <dgm:spPr/>
    </dgm:pt>
    <dgm:pt modelId="{6B320F87-083D-409C-A94E-78FFFF765E13}" type="pres">
      <dgm:prSet presAssocID="{71CBDDD4-72DF-4F4B-BB54-E3C91B028F0E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381921-8074-429D-B728-556882E277D0}" type="pres">
      <dgm:prSet presAssocID="{71CBDDD4-72DF-4F4B-BB54-E3C91B028F0E}" presName="hierChild3" presStyleCnt="0"/>
      <dgm:spPr/>
    </dgm:pt>
    <dgm:pt modelId="{D8F742BA-DB6B-422E-8A65-E18C83924DB9}" type="pres">
      <dgm:prSet presAssocID="{B79F61FE-3127-42A5-8651-449D6B70AF2B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A631810-DCB1-423B-97B8-A2B30451929E}" type="pres">
      <dgm:prSet presAssocID="{7597CEC6-F548-4739-AE16-A7580A576AB2}" presName="hierRoot2" presStyleCnt="0"/>
      <dgm:spPr/>
    </dgm:pt>
    <dgm:pt modelId="{A45E4DA3-0891-45FE-8A19-79114D13DC84}" type="pres">
      <dgm:prSet presAssocID="{7597CEC6-F548-4739-AE16-A7580A576AB2}" presName="composite2" presStyleCnt="0"/>
      <dgm:spPr/>
    </dgm:pt>
    <dgm:pt modelId="{27B254BB-796E-4B6B-A073-97554D0B9E32}" type="pres">
      <dgm:prSet presAssocID="{7597CEC6-F548-4739-AE16-A7580A576AB2}" presName="background2" presStyleLbl="node2" presStyleIdx="1" presStyleCnt="3"/>
      <dgm:spPr/>
    </dgm:pt>
    <dgm:pt modelId="{BA8F1B34-9B54-418B-88E9-2A2EAA20B0B4}" type="pres">
      <dgm:prSet presAssocID="{7597CEC6-F548-4739-AE16-A7580A576AB2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CA35FF-3BC8-4951-9DDD-768C812EF202}" type="pres">
      <dgm:prSet presAssocID="{7597CEC6-F548-4739-AE16-A7580A576AB2}" presName="hierChild3" presStyleCnt="0"/>
      <dgm:spPr/>
    </dgm:pt>
    <dgm:pt modelId="{807863FC-459F-4946-94F7-AF892939D43F}" type="pres">
      <dgm:prSet presAssocID="{8A001209-3223-43AE-93E7-186F20BDE35E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510BAB4-8D8E-4039-8AC0-BF4DC4970D95}" type="pres">
      <dgm:prSet presAssocID="{C807F5CA-8363-4660-836C-B82750CDA8D8}" presName="hierRoot2" presStyleCnt="0"/>
      <dgm:spPr/>
    </dgm:pt>
    <dgm:pt modelId="{DC61ED27-A249-42BB-AE2E-FE04B1EB280A}" type="pres">
      <dgm:prSet presAssocID="{C807F5CA-8363-4660-836C-B82750CDA8D8}" presName="composite2" presStyleCnt="0"/>
      <dgm:spPr/>
    </dgm:pt>
    <dgm:pt modelId="{E0565A9D-03A6-458E-82ED-0BE35A3BB2C1}" type="pres">
      <dgm:prSet presAssocID="{C807F5CA-8363-4660-836C-B82750CDA8D8}" presName="background2" presStyleLbl="node2" presStyleIdx="2" presStyleCnt="3"/>
      <dgm:spPr/>
    </dgm:pt>
    <dgm:pt modelId="{748B57D6-8BC8-4AD5-B8E1-68541E46FEA2}" type="pres">
      <dgm:prSet presAssocID="{C807F5CA-8363-4660-836C-B82750CDA8D8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1D4093-8CA2-455D-AF98-042B370D013D}" type="pres">
      <dgm:prSet presAssocID="{C807F5CA-8363-4660-836C-B82750CDA8D8}" presName="hierChild3" presStyleCnt="0"/>
      <dgm:spPr/>
    </dgm:pt>
  </dgm:ptLst>
  <dgm:cxnLst>
    <dgm:cxn modelId="{3A5D57B7-BB18-4792-AE2D-FE536D05F275}" type="presOf" srcId="{7597CEC6-F548-4739-AE16-A7580A576AB2}" destId="{BA8F1B34-9B54-418B-88E9-2A2EAA20B0B4}" srcOrd="0" destOrd="0" presId="urn:microsoft.com/office/officeart/2005/8/layout/hierarchy1"/>
    <dgm:cxn modelId="{9C360113-19BD-4168-9FEB-7958856E4549}" type="presOf" srcId="{C807F5CA-8363-4660-836C-B82750CDA8D8}" destId="{748B57D6-8BC8-4AD5-B8E1-68541E46FEA2}" srcOrd="0" destOrd="0" presId="urn:microsoft.com/office/officeart/2005/8/layout/hierarchy1"/>
    <dgm:cxn modelId="{9F17A339-34B1-4657-8F8E-5C759A4866FC}" type="presOf" srcId="{8A001209-3223-43AE-93E7-186F20BDE35E}" destId="{807863FC-459F-4946-94F7-AF892939D43F}" srcOrd="0" destOrd="0" presId="urn:microsoft.com/office/officeart/2005/8/layout/hierarchy1"/>
    <dgm:cxn modelId="{F080FA14-986C-48D6-B307-63DE78BE3631}" srcId="{8958C654-300F-47E5-8E72-89BA84C12D7F}" destId="{C807F5CA-8363-4660-836C-B82750CDA8D8}" srcOrd="2" destOrd="0" parTransId="{8A001209-3223-43AE-93E7-186F20BDE35E}" sibTransId="{168A5083-BE57-4B0F-91D6-7F90F7DCD048}"/>
    <dgm:cxn modelId="{C9BA7BD7-9319-4430-8D68-BFE3FCE6FFA6}" srcId="{8F441F76-E288-4A87-916D-BC0AB0FC41AD}" destId="{8958C654-300F-47E5-8E72-89BA84C12D7F}" srcOrd="0" destOrd="0" parTransId="{7F5874FB-8477-4323-A013-DCB30F88C417}" sibTransId="{57E3909E-BFA9-4B29-AAC6-D9260CEAD2AA}"/>
    <dgm:cxn modelId="{3ACFDEC0-D45D-41AE-AE29-77770503CC96}" type="presOf" srcId="{8958C654-300F-47E5-8E72-89BA84C12D7F}" destId="{6CD8D4D8-4C58-472C-87AC-6EE57F6D9FC9}" srcOrd="0" destOrd="0" presId="urn:microsoft.com/office/officeart/2005/8/layout/hierarchy1"/>
    <dgm:cxn modelId="{374A88B1-2B96-4264-A430-A76AB9590633}" type="presOf" srcId="{8F441F76-E288-4A87-916D-BC0AB0FC41AD}" destId="{E798AEFA-16E6-4215-9EBD-36534D5E0D84}" srcOrd="0" destOrd="0" presId="urn:microsoft.com/office/officeart/2005/8/layout/hierarchy1"/>
    <dgm:cxn modelId="{018713AB-35AF-4ABA-A37C-6DE0170EC901}" type="presOf" srcId="{6D89118B-3BCB-4AEB-AD61-59B933BBD2C8}" destId="{272714ED-01D0-41D9-960F-992EC27A5658}" srcOrd="0" destOrd="0" presId="urn:microsoft.com/office/officeart/2005/8/layout/hierarchy1"/>
    <dgm:cxn modelId="{8807320A-3B51-4C62-9E71-A78BE5C1D8BA}" srcId="{8958C654-300F-47E5-8E72-89BA84C12D7F}" destId="{71CBDDD4-72DF-4F4B-BB54-E3C91B028F0E}" srcOrd="0" destOrd="0" parTransId="{6D89118B-3BCB-4AEB-AD61-59B933BBD2C8}" sibTransId="{33174F20-A1F7-41E7-A2B3-435F70BCF7D2}"/>
    <dgm:cxn modelId="{D42A7903-77E9-47E6-817D-33DC7C68E4F9}" type="presOf" srcId="{B79F61FE-3127-42A5-8651-449D6B70AF2B}" destId="{D8F742BA-DB6B-422E-8A65-E18C83924DB9}" srcOrd="0" destOrd="0" presId="urn:microsoft.com/office/officeart/2005/8/layout/hierarchy1"/>
    <dgm:cxn modelId="{69737CCF-4467-4C90-B5D5-7FD60AAF7CC1}" type="presOf" srcId="{71CBDDD4-72DF-4F4B-BB54-E3C91B028F0E}" destId="{6B320F87-083D-409C-A94E-78FFFF765E13}" srcOrd="0" destOrd="0" presId="urn:microsoft.com/office/officeart/2005/8/layout/hierarchy1"/>
    <dgm:cxn modelId="{26468D74-DCA3-4D76-89D7-6AD4D3824368}" srcId="{8958C654-300F-47E5-8E72-89BA84C12D7F}" destId="{7597CEC6-F548-4739-AE16-A7580A576AB2}" srcOrd="1" destOrd="0" parTransId="{B79F61FE-3127-42A5-8651-449D6B70AF2B}" sibTransId="{1DFEF144-F276-404B-9922-732232780DE4}"/>
    <dgm:cxn modelId="{2BC2F846-70DB-485F-857E-71E4BD6B51C2}" type="presParOf" srcId="{E798AEFA-16E6-4215-9EBD-36534D5E0D84}" destId="{37E6C470-AC1E-4F89-A4B9-C375F4E0824C}" srcOrd="0" destOrd="0" presId="urn:microsoft.com/office/officeart/2005/8/layout/hierarchy1"/>
    <dgm:cxn modelId="{A3E95783-C72E-41CA-96A7-3B9699770E9A}" type="presParOf" srcId="{37E6C470-AC1E-4F89-A4B9-C375F4E0824C}" destId="{4C8E36FF-D28A-4A33-9E98-522860178B35}" srcOrd="0" destOrd="0" presId="urn:microsoft.com/office/officeart/2005/8/layout/hierarchy1"/>
    <dgm:cxn modelId="{844AFAEF-FFA7-42D2-947D-13B5FE2E32B5}" type="presParOf" srcId="{4C8E36FF-D28A-4A33-9E98-522860178B35}" destId="{5C2154A8-7D95-4684-82B3-9D5960E2D1ED}" srcOrd="0" destOrd="0" presId="urn:microsoft.com/office/officeart/2005/8/layout/hierarchy1"/>
    <dgm:cxn modelId="{83B0005E-1675-4EB8-9A44-6FD351B1F436}" type="presParOf" srcId="{4C8E36FF-D28A-4A33-9E98-522860178B35}" destId="{6CD8D4D8-4C58-472C-87AC-6EE57F6D9FC9}" srcOrd="1" destOrd="0" presId="urn:microsoft.com/office/officeart/2005/8/layout/hierarchy1"/>
    <dgm:cxn modelId="{2B3CA1E7-0FDB-438D-9D4B-92AB630AFBF7}" type="presParOf" srcId="{37E6C470-AC1E-4F89-A4B9-C375F4E0824C}" destId="{8B5E04C6-4F72-420D-AF19-D90D5DA6C061}" srcOrd="1" destOrd="0" presId="urn:microsoft.com/office/officeart/2005/8/layout/hierarchy1"/>
    <dgm:cxn modelId="{06A74858-68F6-47CD-B729-C18D9C5028B0}" type="presParOf" srcId="{8B5E04C6-4F72-420D-AF19-D90D5DA6C061}" destId="{272714ED-01D0-41D9-960F-992EC27A5658}" srcOrd="0" destOrd="0" presId="urn:microsoft.com/office/officeart/2005/8/layout/hierarchy1"/>
    <dgm:cxn modelId="{699F0079-4C6D-4040-A200-C683D274482B}" type="presParOf" srcId="{8B5E04C6-4F72-420D-AF19-D90D5DA6C061}" destId="{B9480828-3884-4FC4-9BD8-223F1E13CDFD}" srcOrd="1" destOrd="0" presId="urn:microsoft.com/office/officeart/2005/8/layout/hierarchy1"/>
    <dgm:cxn modelId="{43D10053-A682-4E01-B22F-ACEE22FE680C}" type="presParOf" srcId="{B9480828-3884-4FC4-9BD8-223F1E13CDFD}" destId="{71B9D908-3EBB-49A9-884D-01E84E4302B2}" srcOrd="0" destOrd="0" presId="urn:microsoft.com/office/officeart/2005/8/layout/hierarchy1"/>
    <dgm:cxn modelId="{4646E87E-E40F-465A-B49A-832F47560203}" type="presParOf" srcId="{71B9D908-3EBB-49A9-884D-01E84E4302B2}" destId="{DF1DEC4E-856A-4082-9A13-D65013A0E216}" srcOrd="0" destOrd="0" presId="urn:microsoft.com/office/officeart/2005/8/layout/hierarchy1"/>
    <dgm:cxn modelId="{B0C6A73C-8D05-4A72-AD0A-91876A1EA8D1}" type="presParOf" srcId="{71B9D908-3EBB-49A9-884D-01E84E4302B2}" destId="{6B320F87-083D-409C-A94E-78FFFF765E13}" srcOrd="1" destOrd="0" presId="urn:microsoft.com/office/officeart/2005/8/layout/hierarchy1"/>
    <dgm:cxn modelId="{8B10368F-CE04-4535-8AD7-9F8889A8D91E}" type="presParOf" srcId="{B9480828-3884-4FC4-9BD8-223F1E13CDFD}" destId="{F0381921-8074-429D-B728-556882E277D0}" srcOrd="1" destOrd="0" presId="urn:microsoft.com/office/officeart/2005/8/layout/hierarchy1"/>
    <dgm:cxn modelId="{09F0F349-1B86-4AE7-8E38-A00C7D8CA7EB}" type="presParOf" srcId="{8B5E04C6-4F72-420D-AF19-D90D5DA6C061}" destId="{D8F742BA-DB6B-422E-8A65-E18C83924DB9}" srcOrd="2" destOrd="0" presId="urn:microsoft.com/office/officeart/2005/8/layout/hierarchy1"/>
    <dgm:cxn modelId="{D71598FE-6AF0-4228-BE8C-CB43CC76F08C}" type="presParOf" srcId="{8B5E04C6-4F72-420D-AF19-D90D5DA6C061}" destId="{EA631810-DCB1-423B-97B8-A2B30451929E}" srcOrd="3" destOrd="0" presId="urn:microsoft.com/office/officeart/2005/8/layout/hierarchy1"/>
    <dgm:cxn modelId="{CF36E22E-AE45-40BB-9106-2DF140A9A328}" type="presParOf" srcId="{EA631810-DCB1-423B-97B8-A2B30451929E}" destId="{A45E4DA3-0891-45FE-8A19-79114D13DC84}" srcOrd="0" destOrd="0" presId="urn:microsoft.com/office/officeart/2005/8/layout/hierarchy1"/>
    <dgm:cxn modelId="{6FF06491-0944-49E0-AE6D-EAF64504D966}" type="presParOf" srcId="{A45E4DA3-0891-45FE-8A19-79114D13DC84}" destId="{27B254BB-796E-4B6B-A073-97554D0B9E32}" srcOrd="0" destOrd="0" presId="urn:microsoft.com/office/officeart/2005/8/layout/hierarchy1"/>
    <dgm:cxn modelId="{32D45FB6-89E7-4429-8877-2F8364CEFB3F}" type="presParOf" srcId="{A45E4DA3-0891-45FE-8A19-79114D13DC84}" destId="{BA8F1B34-9B54-418B-88E9-2A2EAA20B0B4}" srcOrd="1" destOrd="0" presId="urn:microsoft.com/office/officeart/2005/8/layout/hierarchy1"/>
    <dgm:cxn modelId="{AE2783B0-645F-434D-A704-264C1D838564}" type="presParOf" srcId="{EA631810-DCB1-423B-97B8-A2B30451929E}" destId="{2CCA35FF-3BC8-4951-9DDD-768C812EF202}" srcOrd="1" destOrd="0" presId="urn:microsoft.com/office/officeart/2005/8/layout/hierarchy1"/>
    <dgm:cxn modelId="{5606E7FA-33B1-440A-AB1D-61414920E2D4}" type="presParOf" srcId="{8B5E04C6-4F72-420D-AF19-D90D5DA6C061}" destId="{807863FC-459F-4946-94F7-AF892939D43F}" srcOrd="4" destOrd="0" presId="urn:microsoft.com/office/officeart/2005/8/layout/hierarchy1"/>
    <dgm:cxn modelId="{96CB04D4-B2DB-4801-A074-BE4A221BBB51}" type="presParOf" srcId="{8B5E04C6-4F72-420D-AF19-D90D5DA6C061}" destId="{D510BAB4-8D8E-4039-8AC0-BF4DC4970D95}" srcOrd="5" destOrd="0" presId="urn:microsoft.com/office/officeart/2005/8/layout/hierarchy1"/>
    <dgm:cxn modelId="{7EFD0CBA-FDE0-4DF5-853C-3F4AF9D72D8C}" type="presParOf" srcId="{D510BAB4-8D8E-4039-8AC0-BF4DC4970D95}" destId="{DC61ED27-A249-42BB-AE2E-FE04B1EB280A}" srcOrd="0" destOrd="0" presId="urn:microsoft.com/office/officeart/2005/8/layout/hierarchy1"/>
    <dgm:cxn modelId="{FE7E98CA-14C5-4186-B58F-1DE19C65DA57}" type="presParOf" srcId="{DC61ED27-A249-42BB-AE2E-FE04B1EB280A}" destId="{E0565A9D-03A6-458E-82ED-0BE35A3BB2C1}" srcOrd="0" destOrd="0" presId="urn:microsoft.com/office/officeart/2005/8/layout/hierarchy1"/>
    <dgm:cxn modelId="{906ABF4C-C687-4E99-B795-ECD6336CF9FB}" type="presParOf" srcId="{DC61ED27-A249-42BB-AE2E-FE04B1EB280A}" destId="{748B57D6-8BC8-4AD5-B8E1-68541E46FEA2}" srcOrd="1" destOrd="0" presId="urn:microsoft.com/office/officeart/2005/8/layout/hierarchy1"/>
    <dgm:cxn modelId="{31746F50-162A-47DA-A1D2-A99D3AB72C96}" type="presParOf" srcId="{D510BAB4-8D8E-4039-8AC0-BF4DC4970D95}" destId="{D11D4093-8CA2-455D-AF98-042B370D013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EC0246-3495-46BD-9F1C-7ECC058CE805}">
      <dsp:nvSpPr>
        <dsp:cNvPr id="0" name=""/>
        <dsp:cNvSpPr/>
      </dsp:nvSpPr>
      <dsp:spPr>
        <a:xfrm>
          <a:off x="4398172" y="1170584"/>
          <a:ext cx="2252926" cy="5360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332"/>
              </a:lnTo>
              <a:lnTo>
                <a:pt x="2252926" y="365332"/>
              </a:lnTo>
              <a:lnTo>
                <a:pt x="2252926" y="5360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68D99-63EF-469F-BBE0-A57941AAC93F}">
      <dsp:nvSpPr>
        <dsp:cNvPr id="0" name=""/>
        <dsp:cNvSpPr/>
      </dsp:nvSpPr>
      <dsp:spPr>
        <a:xfrm>
          <a:off x="4352452" y="1170584"/>
          <a:ext cx="91440" cy="536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60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AF2F80-CA6A-4FC9-8297-47E30A2868E2}">
      <dsp:nvSpPr>
        <dsp:cNvPr id="0" name=""/>
        <dsp:cNvSpPr/>
      </dsp:nvSpPr>
      <dsp:spPr>
        <a:xfrm>
          <a:off x="2145246" y="1170584"/>
          <a:ext cx="2252926" cy="536093"/>
        </a:xfrm>
        <a:custGeom>
          <a:avLst/>
          <a:gdLst/>
          <a:ahLst/>
          <a:cxnLst/>
          <a:rect l="0" t="0" r="0" b="0"/>
          <a:pathLst>
            <a:path>
              <a:moveTo>
                <a:pt x="2252926" y="0"/>
              </a:moveTo>
              <a:lnTo>
                <a:pt x="2252926" y="365332"/>
              </a:lnTo>
              <a:lnTo>
                <a:pt x="0" y="365332"/>
              </a:lnTo>
              <a:lnTo>
                <a:pt x="0" y="5360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8ACD5A-F344-4555-8411-7F82EC9B218A}">
      <dsp:nvSpPr>
        <dsp:cNvPr id="0" name=""/>
        <dsp:cNvSpPr/>
      </dsp:nvSpPr>
      <dsp:spPr>
        <a:xfrm>
          <a:off x="3476520" y="87"/>
          <a:ext cx="1843303" cy="11704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71C1CDD-ED28-4F06-902B-0723F96AD4B9}">
      <dsp:nvSpPr>
        <dsp:cNvPr id="0" name=""/>
        <dsp:cNvSpPr/>
      </dsp:nvSpPr>
      <dsp:spPr>
        <a:xfrm>
          <a:off x="3681332" y="194657"/>
          <a:ext cx="1843303" cy="1170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Georgia" pitchFamily="18" charset="0"/>
            </a:rPr>
            <a:t>ПРИ по назначению</a:t>
          </a:r>
          <a:endParaRPr lang="ru-RU" sz="1200" kern="1200" dirty="0">
            <a:latin typeface="Georgia" pitchFamily="18" charset="0"/>
          </a:endParaRPr>
        </a:p>
      </dsp:txBody>
      <dsp:txXfrm>
        <a:off x="3681332" y="194657"/>
        <a:ext cx="1843303" cy="1170497"/>
      </dsp:txXfrm>
    </dsp:sp>
    <dsp:sp modelId="{D9B9CBC3-174B-473A-8360-2E63CF638A7C}">
      <dsp:nvSpPr>
        <dsp:cNvPr id="0" name=""/>
        <dsp:cNvSpPr/>
      </dsp:nvSpPr>
      <dsp:spPr>
        <a:xfrm>
          <a:off x="1223594" y="1706678"/>
          <a:ext cx="1843303" cy="11704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7D58065-5262-4383-B933-D51C8CDA8DCC}">
      <dsp:nvSpPr>
        <dsp:cNvPr id="0" name=""/>
        <dsp:cNvSpPr/>
      </dsp:nvSpPr>
      <dsp:spPr>
        <a:xfrm>
          <a:off x="1428406" y="1901249"/>
          <a:ext cx="1843303" cy="1170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latin typeface="Georgia" pitchFamily="18" charset="0"/>
              <a:cs typeface="Times New Roman" pitchFamily="18" charset="0"/>
            </a:rPr>
            <a:t>Для бурения сплошным забоем (без отбора керна) – </a:t>
          </a:r>
          <a:r>
            <a:rPr lang="ru-RU" sz="1200" b="1" i="1" kern="1200" smtClean="0">
              <a:latin typeface="Georgia" pitchFamily="18" charset="0"/>
              <a:cs typeface="Times New Roman" pitchFamily="18" charset="0"/>
            </a:rPr>
            <a:t>буровые долота</a:t>
          </a:r>
          <a:r>
            <a:rPr lang="ru-RU" sz="1200" kern="1200" smtClean="0">
              <a:latin typeface="Georgia" pitchFamily="18" charset="0"/>
            </a:rPr>
            <a:t> </a:t>
          </a:r>
          <a:endParaRPr lang="ru-RU" sz="1200" kern="1200" dirty="0">
            <a:latin typeface="Georgia" pitchFamily="18" charset="0"/>
          </a:endParaRPr>
        </a:p>
      </dsp:txBody>
      <dsp:txXfrm>
        <a:off x="1428406" y="1901249"/>
        <a:ext cx="1843303" cy="1170497"/>
      </dsp:txXfrm>
    </dsp:sp>
    <dsp:sp modelId="{35D5BFEE-E7CD-4D8A-A9BD-E1BD48061CED}">
      <dsp:nvSpPr>
        <dsp:cNvPr id="0" name=""/>
        <dsp:cNvSpPr/>
      </dsp:nvSpPr>
      <dsp:spPr>
        <a:xfrm>
          <a:off x="3476520" y="1706678"/>
          <a:ext cx="1843303" cy="11704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9B0A0C-394E-424B-849F-FDDAD3A850B1}">
      <dsp:nvSpPr>
        <dsp:cNvPr id="0" name=""/>
        <dsp:cNvSpPr/>
      </dsp:nvSpPr>
      <dsp:spPr>
        <a:xfrm>
          <a:off x="3681332" y="1901249"/>
          <a:ext cx="1843303" cy="1170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latin typeface="Georgia" pitchFamily="18" charset="0"/>
              <a:cs typeface="Times New Roman" pitchFamily="18" charset="0"/>
            </a:rPr>
            <a:t>Для бурения по кольцевому забою (с отбором керна) – </a:t>
          </a:r>
          <a:r>
            <a:rPr lang="ru-RU" sz="1200" b="1" i="1" kern="1200" smtClean="0">
              <a:latin typeface="Georgia" pitchFamily="18" charset="0"/>
              <a:cs typeface="Times New Roman" pitchFamily="18" charset="0"/>
            </a:rPr>
            <a:t>бурголовки</a:t>
          </a:r>
          <a:r>
            <a:rPr lang="ru-RU" sz="1200" b="1" i="1" kern="1200" smtClean="0">
              <a:latin typeface="Georgia" pitchFamily="18" charset="0"/>
            </a:rPr>
            <a:t> </a:t>
          </a:r>
          <a:endParaRPr lang="ru-RU" sz="1200" kern="1200" dirty="0">
            <a:latin typeface="Georgia" pitchFamily="18" charset="0"/>
          </a:endParaRPr>
        </a:p>
      </dsp:txBody>
      <dsp:txXfrm>
        <a:off x="3681332" y="1901249"/>
        <a:ext cx="1843303" cy="1170497"/>
      </dsp:txXfrm>
    </dsp:sp>
    <dsp:sp modelId="{16F52A5C-E6FA-48DB-AE58-1C8B6B05E708}">
      <dsp:nvSpPr>
        <dsp:cNvPr id="0" name=""/>
        <dsp:cNvSpPr/>
      </dsp:nvSpPr>
      <dsp:spPr>
        <a:xfrm>
          <a:off x="5729446" y="1706678"/>
          <a:ext cx="1843303" cy="11704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DA2863-527B-406A-A421-20E58E16D3B6}">
      <dsp:nvSpPr>
        <dsp:cNvPr id="0" name=""/>
        <dsp:cNvSpPr/>
      </dsp:nvSpPr>
      <dsp:spPr>
        <a:xfrm>
          <a:off x="5934258" y="1901249"/>
          <a:ext cx="1843303" cy="1170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latin typeface="Georgia" pitchFamily="18" charset="0"/>
              <a:cs typeface="Times New Roman" pitchFamily="18" charset="0"/>
            </a:rPr>
            <a:t>Для специальных работ в пробуренной скважине (выравнивание и расширение ствола) и в обсадной колонне (разбуривание цементного камня ) и т.д.)</a:t>
          </a:r>
          <a:r>
            <a:rPr lang="ru-RU" sz="1200" kern="1200" smtClean="0">
              <a:latin typeface="Georgia" pitchFamily="18" charset="0"/>
            </a:rPr>
            <a:t> </a:t>
          </a:r>
          <a:endParaRPr lang="ru-RU" sz="1200" kern="1200" dirty="0">
            <a:latin typeface="Georgia" pitchFamily="18" charset="0"/>
          </a:endParaRPr>
        </a:p>
      </dsp:txBody>
      <dsp:txXfrm>
        <a:off x="5934258" y="1901249"/>
        <a:ext cx="1843303" cy="117049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41EA62-8436-44B6-B06A-870F5E161048}">
      <dsp:nvSpPr>
        <dsp:cNvPr id="0" name=""/>
        <dsp:cNvSpPr/>
      </dsp:nvSpPr>
      <dsp:spPr>
        <a:xfrm>
          <a:off x="4395974" y="1305620"/>
          <a:ext cx="3451908" cy="547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172"/>
              </a:lnTo>
              <a:lnTo>
                <a:pt x="3451908" y="373172"/>
              </a:lnTo>
              <a:lnTo>
                <a:pt x="3451908" y="5475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1C6614-BCEC-4D02-8CFA-B0B8870D2BD2}">
      <dsp:nvSpPr>
        <dsp:cNvPr id="0" name=""/>
        <dsp:cNvSpPr/>
      </dsp:nvSpPr>
      <dsp:spPr>
        <a:xfrm>
          <a:off x="4395974" y="1305620"/>
          <a:ext cx="1150636" cy="547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172"/>
              </a:lnTo>
              <a:lnTo>
                <a:pt x="1150636" y="373172"/>
              </a:lnTo>
              <a:lnTo>
                <a:pt x="1150636" y="5475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A50D6E-70B3-4F99-9641-F328BD5009E9}">
      <dsp:nvSpPr>
        <dsp:cNvPr id="0" name=""/>
        <dsp:cNvSpPr/>
      </dsp:nvSpPr>
      <dsp:spPr>
        <a:xfrm>
          <a:off x="3245338" y="1305620"/>
          <a:ext cx="1150636" cy="547598"/>
        </a:xfrm>
        <a:custGeom>
          <a:avLst/>
          <a:gdLst/>
          <a:ahLst/>
          <a:cxnLst/>
          <a:rect l="0" t="0" r="0" b="0"/>
          <a:pathLst>
            <a:path>
              <a:moveTo>
                <a:pt x="1150636" y="0"/>
              </a:moveTo>
              <a:lnTo>
                <a:pt x="1150636" y="373172"/>
              </a:lnTo>
              <a:lnTo>
                <a:pt x="0" y="373172"/>
              </a:lnTo>
              <a:lnTo>
                <a:pt x="0" y="5475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DC205E-1DCA-45D2-BCCC-37FA3DF07B83}">
      <dsp:nvSpPr>
        <dsp:cNvPr id="0" name=""/>
        <dsp:cNvSpPr/>
      </dsp:nvSpPr>
      <dsp:spPr>
        <a:xfrm>
          <a:off x="944066" y="1305620"/>
          <a:ext cx="3451908" cy="547598"/>
        </a:xfrm>
        <a:custGeom>
          <a:avLst/>
          <a:gdLst/>
          <a:ahLst/>
          <a:cxnLst/>
          <a:rect l="0" t="0" r="0" b="0"/>
          <a:pathLst>
            <a:path>
              <a:moveTo>
                <a:pt x="3451908" y="0"/>
              </a:moveTo>
              <a:lnTo>
                <a:pt x="3451908" y="373172"/>
              </a:lnTo>
              <a:lnTo>
                <a:pt x="0" y="373172"/>
              </a:lnTo>
              <a:lnTo>
                <a:pt x="0" y="5475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44D56D-6E97-4E2D-AE79-85BD26D930EC}">
      <dsp:nvSpPr>
        <dsp:cNvPr id="0" name=""/>
        <dsp:cNvSpPr/>
      </dsp:nvSpPr>
      <dsp:spPr>
        <a:xfrm>
          <a:off x="3454545" y="110005"/>
          <a:ext cx="1882858" cy="1195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5A929FD-EDED-4AA2-9156-B8AA880F2364}">
      <dsp:nvSpPr>
        <dsp:cNvPr id="0" name=""/>
        <dsp:cNvSpPr/>
      </dsp:nvSpPr>
      <dsp:spPr>
        <a:xfrm>
          <a:off x="3663751" y="308751"/>
          <a:ext cx="1882858" cy="1195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Georgia" pitchFamily="18" charset="0"/>
            </a:rPr>
            <a:t>ПРИ п</a:t>
          </a:r>
          <a:r>
            <a:rPr lang="ru-RU" sz="1600" b="0" i="0" kern="1200" dirty="0" smtClean="0">
              <a:latin typeface="Georgia" pitchFamily="18" charset="0"/>
              <a:cs typeface="Times New Roman" pitchFamily="18" charset="0"/>
            </a:rPr>
            <a:t>о материалу </a:t>
          </a:r>
          <a:r>
            <a:rPr lang="ru-RU" sz="1600" b="0" i="0" kern="1200" dirty="0" err="1" smtClean="0">
              <a:latin typeface="Georgia" pitchFamily="18" charset="0"/>
              <a:cs typeface="Times New Roman" pitchFamily="18" charset="0"/>
            </a:rPr>
            <a:t>породоразрушающих</a:t>
          </a:r>
          <a:r>
            <a:rPr lang="ru-RU" sz="1600" b="0" i="0" kern="1200" dirty="0" smtClean="0">
              <a:latin typeface="Georgia" pitchFamily="18" charset="0"/>
              <a:cs typeface="Times New Roman" pitchFamily="18" charset="0"/>
            </a:rPr>
            <a:t> элементов</a:t>
          </a:r>
          <a:endParaRPr lang="ru-RU" sz="1600" b="0" i="0" kern="1200" dirty="0">
            <a:latin typeface="Georgia" pitchFamily="18" charset="0"/>
          </a:endParaRPr>
        </a:p>
      </dsp:txBody>
      <dsp:txXfrm>
        <a:off x="3663751" y="308751"/>
        <a:ext cx="1882858" cy="1195615"/>
      </dsp:txXfrm>
    </dsp:sp>
    <dsp:sp modelId="{9E348E6F-0068-4828-9B2A-9E16873AFF4E}">
      <dsp:nvSpPr>
        <dsp:cNvPr id="0" name=""/>
        <dsp:cNvSpPr/>
      </dsp:nvSpPr>
      <dsp:spPr>
        <a:xfrm>
          <a:off x="2637" y="1853218"/>
          <a:ext cx="1882858" cy="1195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4B027F1-6A6E-4716-877D-80601A27A912}">
      <dsp:nvSpPr>
        <dsp:cNvPr id="0" name=""/>
        <dsp:cNvSpPr/>
      </dsp:nvSpPr>
      <dsp:spPr>
        <a:xfrm>
          <a:off x="211843" y="2051965"/>
          <a:ext cx="1882858" cy="1195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Georgia" pitchFamily="18" charset="0"/>
              <a:cs typeface="Times New Roman" pitchFamily="18" charset="0"/>
            </a:rPr>
            <a:t>Со стальным вооружением</a:t>
          </a:r>
          <a:r>
            <a:rPr lang="ru-RU" sz="1600" b="0" i="0" kern="1200" dirty="0" smtClean="0">
              <a:latin typeface="Georgia" pitchFamily="18" charset="0"/>
            </a:rPr>
            <a:t> </a:t>
          </a:r>
          <a:endParaRPr lang="ru-RU" sz="1600" b="0" i="0" kern="1200" dirty="0">
            <a:latin typeface="Georgia" pitchFamily="18" charset="0"/>
          </a:endParaRPr>
        </a:p>
      </dsp:txBody>
      <dsp:txXfrm>
        <a:off x="211843" y="2051965"/>
        <a:ext cx="1882858" cy="1195615"/>
      </dsp:txXfrm>
    </dsp:sp>
    <dsp:sp modelId="{E2DBA627-F521-4EC7-AC58-FB0212894DBC}">
      <dsp:nvSpPr>
        <dsp:cNvPr id="0" name=""/>
        <dsp:cNvSpPr/>
      </dsp:nvSpPr>
      <dsp:spPr>
        <a:xfrm>
          <a:off x="2303909" y="1853218"/>
          <a:ext cx="1882858" cy="1195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727DF8-E5DF-4C01-97C3-2686DC011CDD}">
      <dsp:nvSpPr>
        <dsp:cNvPr id="0" name=""/>
        <dsp:cNvSpPr/>
      </dsp:nvSpPr>
      <dsp:spPr>
        <a:xfrm>
          <a:off x="2513115" y="2051965"/>
          <a:ext cx="1882858" cy="1195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Georgia" pitchFamily="18" charset="0"/>
              <a:cs typeface="Times New Roman" pitchFamily="18" charset="0"/>
            </a:rPr>
            <a:t>С твердосплавным вооружением</a:t>
          </a:r>
          <a:endParaRPr lang="ru-RU" sz="1600" b="0" i="0" kern="1200" dirty="0">
            <a:latin typeface="Georgia" pitchFamily="18" charset="0"/>
          </a:endParaRPr>
        </a:p>
      </dsp:txBody>
      <dsp:txXfrm>
        <a:off x="2513115" y="2051965"/>
        <a:ext cx="1882858" cy="1195615"/>
      </dsp:txXfrm>
    </dsp:sp>
    <dsp:sp modelId="{A2401A31-5F52-48BD-8DA7-C78114722983}">
      <dsp:nvSpPr>
        <dsp:cNvPr id="0" name=""/>
        <dsp:cNvSpPr/>
      </dsp:nvSpPr>
      <dsp:spPr>
        <a:xfrm>
          <a:off x="4605181" y="1853218"/>
          <a:ext cx="1882858" cy="1195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6BE653-DC06-4AD7-B605-5C248C765839}">
      <dsp:nvSpPr>
        <dsp:cNvPr id="0" name=""/>
        <dsp:cNvSpPr/>
      </dsp:nvSpPr>
      <dsp:spPr>
        <a:xfrm>
          <a:off x="4814387" y="2051965"/>
          <a:ext cx="1882858" cy="1195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Georgia" pitchFamily="18" charset="0"/>
              <a:cs typeface="Times New Roman" pitchFamily="18" charset="0"/>
            </a:rPr>
            <a:t>С алмазным вооружением</a:t>
          </a:r>
          <a:r>
            <a:rPr lang="ru-RU" sz="1600" b="0" i="0" kern="1200" dirty="0" smtClean="0">
              <a:latin typeface="Georgia" pitchFamily="18" charset="0"/>
            </a:rPr>
            <a:t> </a:t>
          </a:r>
          <a:endParaRPr lang="ru-RU" sz="1600" b="0" i="0" kern="1200" dirty="0">
            <a:latin typeface="Georgia" pitchFamily="18" charset="0"/>
          </a:endParaRPr>
        </a:p>
      </dsp:txBody>
      <dsp:txXfrm>
        <a:off x="4814387" y="2051965"/>
        <a:ext cx="1882858" cy="1195615"/>
      </dsp:txXfrm>
    </dsp:sp>
    <dsp:sp modelId="{8B6C55D6-1C86-47A0-8D7C-9B8E3BB7529C}">
      <dsp:nvSpPr>
        <dsp:cNvPr id="0" name=""/>
        <dsp:cNvSpPr/>
      </dsp:nvSpPr>
      <dsp:spPr>
        <a:xfrm>
          <a:off x="6906453" y="1853218"/>
          <a:ext cx="1882858" cy="1195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76D1858-9085-464D-813F-75DAC00B9BD5}">
      <dsp:nvSpPr>
        <dsp:cNvPr id="0" name=""/>
        <dsp:cNvSpPr/>
      </dsp:nvSpPr>
      <dsp:spPr>
        <a:xfrm>
          <a:off x="7115659" y="2051965"/>
          <a:ext cx="1882858" cy="1195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Georgia" pitchFamily="18" charset="0"/>
              <a:cs typeface="Times New Roman" pitchFamily="18" charset="0"/>
            </a:rPr>
            <a:t>С алмазно-твердосплавным вооружением</a:t>
          </a:r>
          <a:r>
            <a:rPr lang="ru-RU" sz="1600" b="0" i="0" kern="1200" dirty="0" smtClean="0">
              <a:latin typeface="Georgia" pitchFamily="18" charset="0"/>
            </a:rPr>
            <a:t> </a:t>
          </a:r>
          <a:endParaRPr lang="ru-RU" sz="1600" b="0" i="0" kern="1200" dirty="0">
            <a:latin typeface="Georgia" pitchFamily="18" charset="0"/>
          </a:endParaRPr>
        </a:p>
      </dsp:txBody>
      <dsp:txXfrm>
        <a:off x="7115659" y="2051965"/>
        <a:ext cx="1882858" cy="119561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7863FC-459F-4946-94F7-AF892939D43F}">
      <dsp:nvSpPr>
        <dsp:cNvPr id="0" name=""/>
        <dsp:cNvSpPr/>
      </dsp:nvSpPr>
      <dsp:spPr>
        <a:xfrm>
          <a:off x="4256142" y="2689191"/>
          <a:ext cx="3020487" cy="718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799"/>
              </a:lnTo>
              <a:lnTo>
                <a:pt x="3020487" y="489799"/>
              </a:lnTo>
              <a:lnTo>
                <a:pt x="3020487" y="71873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742BA-DB6B-422E-8A65-E18C83924DB9}">
      <dsp:nvSpPr>
        <dsp:cNvPr id="0" name=""/>
        <dsp:cNvSpPr/>
      </dsp:nvSpPr>
      <dsp:spPr>
        <a:xfrm>
          <a:off x="4210422" y="2689191"/>
          <a:ext cx="91440" cy="7187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873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2714ED-01D0-41D9-960F-992EC27A5658}">
      <dsp:nvSpPr>
        <dsp:cNvPr id="0" name=""/>
        <dsp:cNvSpPr/>
      </dsp:nvSpPr>
      <dsp:spPr>
        <a:xfrm>
          <a:off x="1235654" y="2689191"/>
          <a:ext cx="3020487" cy="718738"/>
        </a:xfrm>
        <a:custGeom>
          <a:avLst/>
          <a:gdLst/>
          <a:ahLst/>
          <a:cxnLst/>
          <a:rect l="0" t="0" r="0" b="0"/>
          <a:pathLst>
            <a:path>
              <a:moveTo>
                <a:pt x="3020487" y="0"/>
              </a:moveTo>
              <a:lnTo>
                <a:pt x="3020487" y="489799"/>
              </a:lnTo>
              <a:lnTo>
                <a:pt x="0" y="489799"/>
              </a:lnTo>
              <a:lnTo>
                <a:pt x="0" y="71873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2154A8-7D95-4684-82B3-9D5960E2D1ED}">
      <dsp:nvSpPr>
        <dsp:cNvPr id="0" name=""/>
        <dsp:cNvSpPr/>
      </dsp:nvSpPr>
      <dsp:spPr>
        <a:xfrm>
          <a:off x="3020487" y="1119910"/>
          <a:ext cx="2471308" cy="1569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D8D4D8-4C58-472C-87AC-6EE57F6D9FC9}">
      <dsp:nvSpPr>
        <dsp:cNvPr id="0" name=""/>
        <dsp:cNvSpPr/>
      </dsp:nvSpPr>
      <dsp:spPr>
        <a:xfrm>
          <a:off x="3295077" y="1380770"/>
          <a:ext cx="2471308" cy="15692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smtClean="0">
              <a:latin typeface="Georgia" pitchFamily="18" charset="0"/>
              <a:cs typeface="Times New Roman" pitchFamily="18" charset="0"/>
            </a:rPr>
            <a:t>ПРИ по конструктивному исполнению</a:t>
          </a:r>
          <a:endParaRPr lang="ru-RU" sz="2400" b="0" i="0" kern="1200" dirty="0">
            <a:latin typeface="Georgia" pitchFamily="18" charset="0"/>
          </a:endParaRPr>
        </a:p>
      </dsp:txBody>
      <dsp:txXfrm>
        <a:off x="3295077" y="1380770"/>
        <a:ext cx="2471308" cy="1569280"/>
      </dsp:txXfrm>
    </dsp:sp>
    <dsp:sp modelId="{DF1DEC4E-856A-4082-9A13-D65013A0E216}">
      <dsp:nvSpPr>
        <dsp:cNvPr id="0" name=""/>
        <dsp:cNvSpPr/>
      </dsp:nvSpPr>
      <dsp:spPr>
        <a:xfrm>
          <a:off x="0" y="3407930"/>
          <a:ext cx="2471308" cy="1569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B320F87-083D-409C-A94E-78FFFF765E13}">
      <dsp:nvSpPr>
        <dsp:cNvPr id="0" name=""/>
        <dsp:cNvSpPr/>
      </dsp:nvSpPr>
      <dsp:spPr>
        <a:xfrm>
          <a:off x="274589" y="3668790"/>
          <a:ext cx="2471308" cy="15692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latin typeface="Georgia" pitchFamily="18" charset="0"/>
              <a:cs typeface="Times New Roman" pitchFamily="18" charset="0"/>
            </a:rPr>
            <a:t>Лопастные</a:t>
          </a:r>
          <a:r>
            <a:rPr lang="ru-RU" sz="2400" b="0" i="0" kern="1200" dirty="0" smtClean="0">
              <a:latin typeface="Georgia" pitchFamily="18" charset="0"/>
            </a:rPr>
            <a:t> </a:t>
          </a:r>
          <a:endParaRPr lang="ru-RU" sz="2400" b="0" i="0" kern="1200" dirty="0">
            <a:latin typeface="Georgia" pitchFamily="18" charset="0"/>
          </a:endParaRPr>
        </a:p>
      </dsp:txBody>
      <dsp:txXfrm>
        <a:off x="274589" y="3668790"/>
        <a:ext cx="2471308" cy="1569280"/>
      </dsp:txXfrm>
    </dsp:sp>
    <dsp:sp modelId="{27B254BB-796E-4B6B-A073-97554D0B9E32}">
      <dsp:nvSpPr>
        <dsp:cNvPr id="0" name=""/>
        <dsp:cNvSpPr/>
      </dsp:nvSpPr>
      <dsp:spPr>
        <a:xfrm>
          <a:off x="3020487" y="3407930"/>
          <a:ext cx="2471308" cy="1569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8F1B34-9B54-418B-88E9-2A2EAA20B0B4}">
      <dsp:nvSpPr>
        <dsp:cNvPr id="0" name=""/>
        <dsp:cNvSpPr/>
      </dsp:nvSpPr>
      <dsp:spPr>
        <a:xfrm>
          <a:off x="3295077" y="3668790"/>
          <a:ext cx="2471308" cy="15692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latin typeface="Georgia" pitchFamily="18" charset="0"/>
              <a:cs typeface="Times New Roman" pitchFamily="18" charset="0"/>
            </a:rPr>
            <a:t>Шарошечные</a:t>
          </a:r>
          <a:r>
            <a:rPr lang="ru-RU" sz="2400" b="0" i="0" kern="1200" dirty="0" smtClean="0">
              <a:latin typeface="Georgia" pitchFamily="18" charset="0"/>
            </a:rPr>
            <a:t> </a:t>
          </a:r>
          <a:endParaRPr lang="ru-RU" sz="2400" b="0" i="0" kern="1200" dirty="0">
            <a:latin typeface="Georgia" pitchFamily="18" charset="0"/>
          </a:endParaRPr>
        </a:p>
      </dsp:txBody>
      <dsp:txXfrm>
        <a:off x="3295077" y="3668790"/>
        <a:ext cx="2471308" cy="1569280"/>
      </dsp:txXfrm>
    </dsp:sp>
    <dsp:sp modelId="{E0565A9D-03A6-458E-82ED-0BE35A3BB2C1}">
      <dsp:nvSpPr>
        <dsp:cNvPr id="0" name=""/>
        <dsp:cNvSpPr/>
      </dsp:nvSpPr>
      <dsp:spPr>
        <a:xfrm>
          <a:off x="6040975" y="3407930"/>
          <a:ext cx="2471308" cy="1569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8B57D6-8BC8-4AD5-B8E1-68541E46FEA2}">
      <dsp:nvSpPr>
        <dsp:cNvPr id="0" name=""/>
        <dsp:cNvSpPr/>
      </dsp:nvSpPr>
      <dsp:spPr>
        <a:xfrm>
          <a:off x="6315565" y="3668790"/>
          <a:ext cx="2471308" cy="15692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70000">
            <a:schemeClr val="lt1">
              <a:alpha val="9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latin typeface="Georgia" pitchFamily="18" charset="0"/>
              <a:cs typeface="Times New Roman" pitchFamily="18" charset="0"/>
            </a:rPr>
            <a:t>Секторные</a:t>
          </a:r>
          <a:r>
            <a:rPr lang="ru-RU" sz="2400" b="0" i="0" kern="1200" dirty="0" smtClean="0">
              <a:latin typeface="Georgia" pitchFamily="18" charset="0"/>
            </a:rPr>
            <a:t> </a:t>
          </a:r>
          <a:endParaRPr lang="ru-RU" sz="2400" b="0" i="0" kern="1200" dirty="0">
            <a:latin typeface="Georgia" pitchFamily="18" charset="0"/>
          </a:endParaRPr>
        </a:p>
      </dsp:txBody>
      <dsp:txXfrm>
        <a:off x="6315565" y="3668790"/>
        <a:ext cx="2471308" cy="1569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0DC460A-3596-4A36-985C-4D68D73D6956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0AFEABD-4291-4DC1-A524-E3DEFD11A4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az.all.biz/img/az/service_catalog/12748.jpe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428860" y="0"/>
            <a:ext cx="3762368" cy="361939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500438"/>
            <a:ext cx="6480048" cy="2301240"/>
          </a:xfrm>
        </p:spPr>
        <p:txBody>
          <a:bodyPr/>
          <a:lstStyle/>
          <a:p>
            <a:r>
              <a:rPr lang="ru-RU" dirty="0" smtClean="0"/>
              <a:t>БУРЕНИЕ НЕФТЯНЫХ И </a:t>
            </a:r>
            <a:br>
              <a:rPr lang="ru-RU" dirty="0" smtClean="0"/>
            </a:br>
            <a:r>
              <a:rPr lang="ru-RU" dirty="0" smtClean="0"/>
              <a:t>ГАЗОВЫХ СКВАЖИН</a:t>
            </a:r>
            <a:endParaRPr lang="ru-RU" dirty="0"/>
          </a:p>
        </p:txBody>
      </p:sp>
      <p:pic>
        <p:nvPicPr>
          <p:cNvPr id="33796" name="Picture 4" descr="http://neftetransservis.ru/wp-content/uploads/2013/01/%D0%91%D1%83%D1%80%D0%B5%D0%BD%D0%B8%D0%B5-%D0%BD%D0%B5%D1%84%D1%82%D1%8F%D0%BD%D1%8B%D1%85-%D0%B8-%D0%B3%D0%B0%D0%B7%D0%BE%D0%B2%D1%8B%D1%85-%D1%81%D0%BA%D0%B2%D0%B0%D0%B6%D0%B8%D0%B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38951" y="0"/>
            <a:ext cx="3005049" cy="4519595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33798" name="Picture 6" descr="http://www.kz.all.biz/img/kz/service_catalog/65912.jpe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57158" y="4929198"/>
            <a:ext cx="2590800" cy="176212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ЗАРОЖДЕНИЕ СВЕРЛЕНИЯ (бурения)</a:t>
            </a:r>
            <a:endParaRPr lang="ru-RU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5429288" cy="4757758"/>
          </a:xfrm>
        </p:spPr>
        <p:txBody>
          <a:bodyPr>
            <a:noAutofit/>
          </a:bodyPr>
          <a:lstStyle/>
          <a:p>
            <a:pPr indent="384048">
              <a:buNone/>
            </a:pPr>
            <a:r>
              <a:rPr lang="ru-RU" sz="2000" dirty="0" smtClean="0">
                <a:latin typeface="Georgia" pitchFamily="18" charset="0"/>
              </a:rPr>
              <a:t>Считается, что история бурения начинается с позднего палеолита, к периоду которого относят наиболее древние находки каменных женских бус и подвесок с отверстиями Первобытный человек в достаточной мерой совершенства освоил процессы ударной обработки камня и его резания острым кремниевым лезвием. Сочетание приема резания с одновременным вращением инструмента стало естественным продолжением известных операций и привело к освоению нового технологического приема — сверления, величайшего изобретения неолита.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20484" name="Picture 4" descr="http://img.slidespace.ru/2013/07/09/5063/7.jpg"/>
          <p:cNvPicPr>
            <a:picLocks noChangeAspect="1" noChangeArrowheads="1"/>
          </p:cNvPicPr>
          <p:nvPr/>
        </p:nvPicPr>
        <p:blipFill>
          <a:blip r:embed="rId2" cstate="print"/>
          <a:srcRect l="51783" t="8750" r="1562" b="12499"/>
          <a:stretch>
            <a:fillRect/>
          </a:stretch>
        </p:blipFill>
        <p:spPr bwMode="auto">
          <a:xfrm>
            <a:off x="5715008" y="1857364"/>
            <a:ext cx="3047221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186766" cy="22574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Бурильщик каменного века учитывал слоистость горной породы. Большинство отверстий в исследованных топорах направлено точно в крест простирания слоев. Примеры сверления Это облегчало получение правильного </a:t>
            </a:r>
            <a:r>
              <a:rPr lang="ru-RU" sz="2000" dirty="0" err="1" smtClean="0">
                <a:latin typeface="Georgia" pitchFamily="18" charset="0"/>
              </a:rPr>
              <a:t>неискривленного</a:t>
            </a:r>
            <a:r>
              <a:rPr lang="ru-RU" sz="2000" dirty="0" smtClean="0">
                <a:latin typeface="Georgia" pitchFamily="18" charset="0"/>
              </a:rPr>
              <a:t> отверстия (вот когда человеку уже были известны причины искривлений скважин!)</a:t>
            </a:r>
            <a:endParaRPr lang="ru-RU" sz="2000" dirty="0">
              <a:latin typeface="Georgia" pitchFamily="18" charset="0"/>
            </a:endParaRP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2714612" y="2000240"/>
          <a:ext cx="3338859" cy="4643446"/>
        </p:xfrm>
        <a:graphic>
          <a:graphicData uri="http://schemas.openxmlformats.org/presentationml/2006/ole">
            <p:oleObj spid="_x0000_s19457" name="Corel PHOTO-PAINT 9.0 Image" r:id="rId3" imgW="3095238" imgH="430476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428604"/>
            <a:ext cx="5572164" cy="60722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Технику бурения применяли в Древнем Риме Так, для инженерно-геологических изысканий при строительстве дворцов применялся </a:t>
            </a:r>
            <a:r>
              <a:rPr lang="ru-RU" sz="2000" dirty="0" err="1" smtClean="0">
                <a:latin typeface="Georgia" pitchFamily="18" charset="0"/>
              </a:rPr>
              <a:t>ложковый</a:t>
            </a:r>
            <a:r>
              <a:rPr lang="ru-RU" sz="2000" dirty="0" smtClean="0">
                <a:latin typeface="Georgia" pitchFamily="18" charset="0"/>
              </a:rPr>
              <a:t> бур, мало чем отличающийся от современного (именно бурения, а не сверления).</a:t>
            </a: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Собственно зарождение бурения, т. е. получения глубокого отверстия в недрах Земли, относят к III - IV в. до н.э. в Китае. Отличие китайского способа заключается в том, что скважины бурились без вращения, инструмент для разрушения породы углублялся за счет удара. Подвешивался он на канате. Много позднее такое бурение назвали ударно-канатным, оно существует и поныне. Философ Конфуций за 600 лет до н.э. уже сообщал о китайских скважинах глубиной до 500 м. Этот рекорд глубины был перекрыт только в XIX в.</a:t>
            </a:r>
            <a:endParaRPr lang="ru-RU" sz="2000" dirty="0">
              <a:latin typeface="Georgia" pitchFamily="18" charset="0"/>
            </a:endParaRP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642910" y="500042"/>
          <a:ext cx="2428892" cy="5882016"/>
        </p:xfrm>
        <a:graphic>
          <a:graphicData uri="http://schemas.openxmlformats.org/presentationml/2006/ole">
            <p:oleObj spid="_x0000_s18433" name="Corel PHOTO-PAINT 9.0 Image" r:id="rId3" imgW="659893" imgH="159840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ОСНОВНЫЕ ТЕРМИНЫ И ОПРЕДЕЛЕНИЯ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829576" cy="14716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Скважиной</a:t>
            </a:r>
            <a:r>
              <a:rPr lang="ru-RU" sz="2000" dirty="0" smtClean="0">
                <a:latin typeface="Georgia" pitchFamily="18" charset="0"/>
              </a:rPr>
              <a:t> называется цилиндрическая горная выработка, сооружаемая без доступа в нее человека и имеющая диаметр во много раз меньше длины.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4" name="Picture 3" descr="Буровые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786058"/>
            <a:ext cx="3124200" cy="362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86834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FFFF"/>
                </a:solidFill>
                <a:latin typeface="Georgia" pitchFamily="18" charset="0"/>
              </a:rPr>
              <a:t>Элементы  буровой скважины</a:t>
            </a:r>
            <a:endParaRPr lang="ru-RU" sz="4000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71546"/>
            <a:ext cx="4857784" cy="578645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ru-RU" sz="3200" b="1" i="1" dirty="0" smtClean="0">
                <a:latin typeface="Georgia" pitchFamily="18" charset="0"/>
              </a:rPr>
              <a:t>Устье скважины</a:t>
            </a:r>
            <a:r>
              <a:rPr lang="ru-RU" sz="3200" i="1" dirty="0" smtClean="0">
                <a:latin typeface="Georgia" pitchFamily="18" charset="0"/>
              </a:rPr>
              <a:t> (1) – </a:t>
            </a:r>
            <a:r>
              <a:rPr lang="ru-RU" sz="3200" dirty="0" smtClean="0">
                <a:latin typeface="Georgia" pitchFamily="18" charset="0"/>
              </a:rPr>
              <a:t>пересечение трассы скважины с дневной поверхностью </a:t>
            </a:r>
          </a:p>
          <a:p>
            <a:pPr>
              <a:lnSpc>
                <a:spcPct val="90000"/>
              </a:lnSpc>
            </a:pPr>
            <a:r>
              <a:rPr lang="ru-RU" sz="3200" b="1" i="1" dirty="0" smtClean="0">
                <a:latin typeface="Georgia" pitchFamily="18" charset="0"/>
                <a:cs typeface="Times New Roman" pitchFamily="18" charset="0"/>
              </a:rPr>
              <a:t>Забой скважины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Georgia" pitchFamily="18" charset="0"/>
              </a:rPr>
              <a:t>(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2</a:t>
            </a:r>
            <a:r>
              <a:rPr lang="ru-RU" sz="3200" i="1" dirty="0" smtClean="0">
                <a:latin typeface="Georgia" pitchFamily="18" charset="0"/>
              </a:rPr>
              <a:t>)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Georgia" pitchFamily="18" charset="0"/>
              </a:rPr>
              <a:t>–</a:t>
            </a:r>
            <a:r>
              <a:rPr lang="ru-RU" sz="3200" dirty="0" smtClean="0">
                <a:latin typeface="Georgia" pitchFamily="18" charset="0"/>
                <a:cs typeface="Times New Roman" pitchFamily="18" charset="0"/>
              </a:rPr>
              <a:t> дно буровой скважины, перемещающееся в результате воздействия </a:t>
            </a:r>
            <a:r>
              <a:rPr lang="ru-RU" sz="3200" dirty="0" err="1" smtClean="0">
                <a:latin typeface="Georgia" pitchFamily="18" charset="0"/>
                <a:cs typeface="Times New Roman" pitchFamily="18" charset="0"/>
              </a:rPr>
              <a:t>породоразрушающего</a:t>
            </a:r>
            <a:r>
              <a:rPr lang="ru-RU" sz="3200" dirty="0" smtClean="0">
                <a:latin typeface="Georgia" pitchFamily="18" charset="0"/>
                <a:cs typeface="Times New Roman" pitchFamily="18" charset="0"/>
              </a:rPr>
              <a:t> инструмента на породу</a:t>
            </a:r>
            <a:r>
              <a:rPr lang="ru-RU" sz="3200" dirty="0" smtClean="0">
                <a:latin typeface="Georgia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3200" b="1" i="1" dirty="0" smtClean="0">
                <a:latin typeface="Georgia" pitchFamily="18" charset="0"/>
                <a:cs typeface="Times New Roman" pitchFamily="18" charset="0"/>
              </a:rPr>
              <a:t>Стенки скважины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Georgia" pitchFamily="18" charset="0"/>
              </a:rPr>
              <a:t>(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3</a:t>
            </a:r>
            <a:r>
              <a:rPr lang="ru-RU" sz="3200" i="1" dirty="0" smtClean="0">
                <a:latin typeface="Georgia" pitchFamily="18" charset="0"/>
              </a:rPr>
              <a:t>)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Georgia" pitchFamily="18" charset="0"/>
              </a:rPr>
              <a:t>–</a:t>
            </a:r>
            <a:r>
              <a:rPr lang="ru-RU" sz="3200" dirty="0" smtClean="0">
                <a:latin typeface="Georgia" pitchFamily="18" charset="0"/>
                <a:cs typeface="Times New Roman" pitchFamily="18" charset="0"/>
              </a:rPr>
              <a:t> боковые поверхности буровой скважины</a:t>
            </a:r>
            <a:r>
              <a:rPr lang="ru-RU" sz="3200" dirty="0" smtClean="0">
                <a:latin typeface="Georgia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3200" b="1" i="1" dirty="0" smtClean="0">
                <a:latin typeface="Georgia" pitchFamily="18" charset="0"/>
                <a:cs typeface="Times New Roman" pitchFamily="18" charset="0"/>
              </a:rPr>
              <a:t>Ось скважины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Georgia" pitchFamily="18" charset="0"/>
              </a:rPr>
              <a:t>(4)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 —</a:t>
            </a:r>
            <a:r>
              <a:rPr lang="ru-RU" sz="3200" dirty="0" smtClean="0">
                <a:latin typeface="Georgia" pitchFamily="18" charset="0"/>
                <a:cs typeface="Times New Roman" pitchFamily="18" charset="0"/>
              </a:rPr>
              <a:t> воображаемая линия, соединяющая центры поперечных сечений буровой скважины </a:t>
            </a:r>
            <a:endParaRPr lang="ru-RU" sz="3200" dirty="0" smtClean="0">
              <a:latin typeface="Georgia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3200" b="1" i="1" dirty="0" smtClean="0">
                <a:latin typeface="Georgia" pitchFamily="18" charset="0"/>
                <a:cs typeface="Times New Roman" pitchFamily="18" charset="0"/>
              </a:rPr>
              <a:t>Ствол скважины</a:t>
            </a:r>
            <a:r>
              <a:rPr lang="ru-RU" sz="32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Georgia" pitchFamily="18" charset="0"/>
              </a:rPr>
              <a:t>(5) –</a:t>
            </a:r>
            <a:r>
              <a:rPr lang="ru-RU" sz="3200" dirty="0" smtClean="0">
                <a:latin typeface="Georgia" pitchFamily="18" charset="0"/>
              </a:rPr>
              <a:t> </a:t>
            </a:r>
            <a:r>
              <a:rPr lang="ru-RU" sz="3200" dirty="0" smtClean="0">
                <a:latin typeface="Georgia" pitchFamily="18" charset="0"/>
                <a:cs typeface="Times New Roman" pitchFamily="18" charset="0"/>
              </a:rPr>
              <a:t>пространство в недрах, занимаемое буровой скважиной. </a:t>
            </a:r>
            <a:endParaRPr lang="ru-RU" sz="3200" dirty="0" smtClean="0">
              <a:latin typeface="Georgia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3200" b="1" i="1" dirty="0" smtClean="0">
                <a:latin typeface="Georgia" pitchFamily="18" charset="0"/>
                <a:cs typeface="Times New Roman" pitchFamily="18" charset="0"/>
              </a:rPr>
              <a:t>Обсадн</a:t>
            </a:r>
            <a:r>
              <a:rPr lang="ru-RU" sz="3200" b="1" i="1" dirty="0" smtClean="0">
                <a:latin typeface="Georgia" pitchFamily="18" charset="0"/>
              </a:rPr>
              <a:t>ая</a:t>
            </a:r>
            <a:r>
              <a:rPr lang="ru-RU" sz="3200" b="1" i="1" dirty="0" smtClean="0">
                <a:latin typeface="Georgia" pitchFamily="18" charset="0"/>
                <a:cs typeface="Times New Roman" pitchFamily="18" charset="0"/>
              </a:rPr>
              <a:t> колонн</a:t>
            </a:r>
            <a:r>
              <a:rPr lang="ru-RU" sz="3200" b="1" i="1" dirty="0" smtClean="0">
                <a:latin typeface="Georgia" pitchFamily="18" charset="0"/>
              </a:rPr>
              <a:t>а</a:t>
            </a:r>
            <a:r>
              <a:rPr lang="ru-RU" sz="3200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Georgia" pitchFamily="18" charset="0"/>
              </a:rPr>
              <a:t>(6) –</a:t>
            </a:r>
            <a:r>
              <a:rPr lang="ru-RU" sz="3200" dirty="0" smtClean="0">
                <a:latin typeface="Georgia" pitchFamily="18" charset="0"/>
                <a:cs typeface="Times New Roman" pitchFamily="18" charset="0"/>
              </a:rPr>
              <a:t> колонн</a:t>
            </a:r>
            <a:r>
              <a:rPr lang="ru-RU" sz="3200" dirty="0" smtClean="0">
                <a:latin typeface="Georgia" pitchFamily="18" charset="0"/>
              </a:rPr>
              <a:t>а</a:t>
            </a:r>
            <a:r>
              <a:rPr lang="ru-RU" sz="3200" dirty="0" smtClean="0">
                <a:latin typeface="Georgia" pitchFamily="18" charset="0"/>
                <a:cs typeface="Times New Roman" pitchFamily="18" charset="0"/>
              </a:rPr>
              <a:t> соединенных между собой обсадных труб. Если  стенки скважины сложены из устойчивых пород, то в скважину обсадные колонны не спускают.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16386" name="Picture 2" descr="http://img.slidespace.ru/2013/07/09/5063/34.jpg"/>
          <p:cNvPicPr>
            <a:picLocks noChangeAspect="1" noChangeArrowheads="1"/>
          </p:cNvPicPr>
          <p:nvPr/>
        </p:nvPicPr>
        <p:blipFill>
          <a:blip r:embed="rId2" cstate="print"/>
          <a:srcRect l="937" t="16250" r="56875" b="16249"/>
          <a:stretch>
            <a:fillRect/>
          </a:stretch>
        </p:blipFill>
        <p:spPr bwMode="auto">
          <a:xfrm>
            <a:off x="4929190" y="1214422"/>
            <a:ext cx="4000528" cy="48006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85728"/>
            <a:ext cx="7467600" cy="84615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Элементы буровой скважины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285860"/>
            <a:ext cx="4214842" cy="5143536"/>
          </a:xfrm>
        </p:spPr>
        <p:txBody>
          <a:bodyPr/>
          <a:lstStyle/>
          <a:p>
            <a:pPr>
              <a:buNone/>
            </a:pPr>
            <a:r>
              <a:rPr lang="ru-RU" sz="2000" b="1" dirty="0" err="1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Бескерновое</a:t>
            </a:r>
            <a:r>
              <a:rPr lang="ru-RU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бурение </a:t>
            </a:r>
            <a:r>
              <a:rPr lang="ru-RU" sz="2000" dirty="0" smtClean="0">
                <a:latin typeface="Georgia" pitchFamily="18" charset="0"/>
              </a:rPr>
              <a:t>- </a:t>
            </a:r>
            <a:r>
              <a:rPr lang="ru-RU" sz="2000" dirty="0" err="1" smtClean="0">
                <a:latin typeface="Georgia" pitchFamily="18" charset="0"/>
              </a:rPr>
              <a:t>бурение</a:t>
            </a:r>
            <a:r>
              <a:rPr lang="ru-RU" sz="2000" dirty="0" smtClean="0">
                <a:latin typeface="Georgia" pitchFamily="18" charset="0"/>
              </a:rPr>
              <a:t>, при котором горная порода разрушается на всей площади забоя, представляющего собой круг.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7" name="Freeform 4" descr="Пергамент"/>
          <p:cNvSpPr>
            <a:spLocks/>
          </p:cNvSpPr>
          <p:nvPr/>
        </p:nvSpPr>
        <p:spPr bwMode="auto">
          <a:xfrm>
            <a:off x="500034" y="1285860"/>
            <a:ext cx="3867150" cy="2952750"/>
          </a:xfrm>
          <a:custGeom>
            <a:avLst/>
            <a:gdLst>
              <a:gd name="T0" fmla="*/ 544353730 w 2436"/>
              <a:gd name="T1" fmla="*/ 0 h 1860"/>
              <a:gd name="T2" fmla="*/ 2147483647 w 2436"/>
              <a:gd name="T3" fmla="*/ 0 h 1860"/>
              <a:gd name="T4" fmla="*/ 2147483647 w 2436"/>
              <a:gd name="T5" fmla="*/ 362902504 h 1860"/>
              <a:gd name="T6" fmla="*/ 2147483647 w 2436"/>
              <a:gd name="T7" fmla="*/ 635079407 h 1860"/>
              <a:gd name="T8" fmla="*/ 2147483647 w 2436"/>
              <a:gd name="T9" fmla="*/ 937498276 h 1860"/>
              <a:gd name="T10" fmla="*/ 2147483647 w 2436"/>
              <a:gd name="T11" fmla="*/ 1209675079 h 1860"/>
              <a:gd name="T12" fmla="*/ 2147483647 w 2436"/>
              <a:gd name="T13" fmla="*/ 1481851883 h 1860"/>
              <a:gd name="T14" fmla="*/ 2147483647 w 2436"/>
              <a:gd name="T15" fmla="*/ 1814512817 h 1860"/>
              <a:gd name="T16" fmla="*/ 2147483647 w 2436"/>
              <a:gd name="T17" fmla="*/ 2147483647 h 1860"/>
              <a:gd name="T18" fmla="*/ 2147483647 w 2436"/>
              <a:gd name="T19" fmla="*/ 2147483647 h 1860"/>
              <a:gd name="T20" fmla="*/ 2147483647 w 2436"/>
              <a:gd name="T21" fmla="*/ 2147483647 h 1860"/>
              <a:gd name="T22" fmla="*/ 2147483647 w 2436"/>
              <a:gd name="T23" fmla="*/ 2147483647 h 1860"/>
              <a:gd name="T24" fmla="*/ 2147483647 w 2436"/>
              <a:gd name="T25" fmla="*/ 2147483647 h 1860"/>
              <a:gd name="T26" fmla="*/ 2147483647 w 2436"/>
              <a:gd name="T27" fmla="*/ 2147483647 h 1860"/>
              <a:gd name="T28" fmla="*/ 2147483647 w 2436"/>
              <a:gd name="T29" fmla="*/ 2147483647 h 1860"/>
              <a:gd name="T30" fmla="*/ 2147483647 w 2436"/>
              <a:gd name="T31" fmla="*/ 2147483647 h 1860"/>
              <a:gd name="T32" fmla="*/ 2147483647 w 2436"/>
              <a:gd name="T33" fmla="*/ 2147483647 h 1860"/>
              <a:gd name="T34" fmla="*/ 2147483647 w 2436"/>
              <a:gd name="T35" fmla="*/ 2147483647 h 1860"/>
              <a:gd name="T36" fmla="*/ 1512093541 w 2436"/>
              <a:gd name="T37" fmla="*/ 2147483647 h 1860"/>
              <a:gd name="T38" fmla="*/ 877014420 w 2436"/>
              <a:gd name="T39" fmla="*/ 2147483647 h 1860"/>
              <a:gd name="T40" fmla="*/ 60483751 w 2436"/>
              <a:gd name="T41" fmla="*/ 2147483647 h 1860"/>
              <a:gd name="T42" fmla="*/ 0 w 2436"/>
              <a:gd name="T43" fmla="*/ 2147483647 h 1860"/>
              <a:gd name="T44" fmla="*/ 90725613 w 2436"/>
              <a:gd name="T45" fmla="*/ 2147483647 h 1860"/>
              <a:gd name="T46" fmla="*/ 272176865 w 2436"/>
              <a:gd name="T47" fmla="*/ 2147483647 h 1860"/>
              <a:gd name="T48" fmla="*/ 302418728 w 2436"/>
              <a:gd name="T49" fmla="*/ 2147483647 h 1860"/>
              <a:gd name="T50" fmla="*/ 302418728 w 2436"/>
              <a:gd name="T51" fmla="*/ 2147483647 h 1860"/>
              <a:gd name="T52" fmla="*/ 241935002 w 2436"/>
              <a:gd name="T53" fmla="*/ 2026205887 h 1860"/>
              <a:gd name="T54" fmla="*/ 302418728 w 2436"/>
              <a:gd name="T55" fmla="*/ 1330642548 h 1860"/>
              <a:gd name="T56" fmla="*/ 453628142 w 2436"/>
              <a:gd name="T57" fmla="*/ 635079407 h 1860"/>
              <a:gd name="T58" fmla="*/ 544353730 w 2436"/>
              <a:gd name="T59" fmla="*/ 0 h 186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2436"/>
              <a:gd name="T91" fmla="*/ 0 h 1860"/>
              <a:gd name="T92" fmla="*/ 2436 w 2436"/>
              <a:gd name="T93" fmla="*/ 1860 h 186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2436" h="1860">
                <a:moveTo>
                  <a:pt x="216" y="0"/>
                </a:moveTo>
                <a:lnTo>
                  <a:pt x="2340" y="0"/>
                </a:lnTo>
                <a:lnTo>
                  <a:pt x="2340" y="144"/>
                </a:lnTo>
                <a:lnTo>
                  <a:pt x="2340" y="252"/>
                </a:lnTo>
                <a:lnTo>
                  <a:pt x="2400" y="372"/>
                </a:lnTo>
                <a:lnTo>
                  <a:pt x="2400" y="480"/>
                </a:lnTo>
                <a:lnTo>
                  <a:pt x="2400" y="588"/>
                </a:lnTo>
                <a:lnTo>
                  <a:pt x="2400" y="720"/>
                </a:lnTo>
                <a:lnTo>
                  <a:pt x="2412" y="864"/>
                </a:lnTo>
                <a:lnTo>
                  <a:pt x="2436" y="1020"/>
                </a:lnTo>
                <a:lnTo>
                  <a:pt x="2424" y="1140"/>
                </a:lnTo>
                <a:lnTo>
                  <a:pt x="2400" y="1260"/>
                </a:lnTo>
                <a:lnTo>
                  <a:pt x="2400" y="1404"/>
                </a:lnTo>
                <a:lnTo>
                  <a:pt x="2352" y="1572"/>
                </a:lnTo>
                <a:lnTo>
                  <a:pt x="2316" y="1656"/>
                </a:lnTo>
                <a:lnTo>
                  <a:pt x="2220" y="1728"/>
                </a:lnTo>
                <a:lnTo>
                  <a:pt x="2088" y="1788"/>
                </a:lnTo>
                <a:lnTo>
                  <a:pt x="1980" y="1824"/>
                </a:lnTo>
                <a:lnTo>
                  <a:pt x="600" y="1848"/>
                </a:lnTo>
                <a:lnTo>
                  <a:pt x="348" y="1860"/>
                </a:lnTo>
                <a:lnTo>
                  <a:pt x="24" y="1740"/>
                </a:lnTo>
                <a:lnTo>
                  <a:pt x="0" y="1632"/>
                </a:lnTo>
                <a:lnTo>
                  <a:pt x="36" y="1464"/>
                </a:lnTo>
                <a:lnTo>
                  <a:pt x="108" y="1224"/>
                </a:lnTo>
                <a:lnTo>
                  <a:pt x="120" y="1080"/>
                </a:lnTo>
                <a:lnTo>
                  <a:pt x="120" y="960"/>
                </a:lnTo>
                <a:lnTo>
                  <a:pt x="96" y="804"/>
                </a:lnTo>
                <a:lnTo>
                  <a:pt x="120" y="528"/>
                </a:lnTo>
                <a:lnTo>
                  <a:pt x="180" y="252"/>
                </a:lnTo>
                <a:lnTo>
                  <a:pt x="216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8" descr="Пергамент"/>
          <p:cNvSpPr>
            <a:spLocks/>
          </p:cNvSpPr>
          <p:nvPr/>
        </p:nvSpPr>
        <p:spPr bwMode="auto">
          <a:xfrm>
            <a:off x="592998" y="4124310"/>
            <a:ext cx="3810000" cy="1905000"/>
          </a:xfrm>
          <a:custGeom>
            <a:avLst/>
            <a:gdLst>
              <a:gd name="T0" fmla="*/ 164073068 w 2304"/>
              <a:gd name="T1" fmla="*/ 1090452179 h 1248"/>
              <a:gd name="T2" fmla="*/ 360959417 w 2304"/>
              <a:gd name="T3" fmla="*/ 838809104 h 1248"/>
              <a:gd name="T4" fmla="*/ 754733767 w 2304"/>
              <a:gd name="T5" fmla="*/ 447365148 h 1248"/>
              <a:gd name="T6" fmla="*/ 918806990 w 2304"/>
              <a:gd name="T7" fmla="*/ 279603003 h 1248"/>
              <a:gd name="T8" fmla="*/ 1640725616 w 2304"/>
              <a:gd name="T9" fmla="*/ 167762097 h 1248"/>
              <a:gd name="T10" fmla="*/ 2147483647 w 2304"/>
              <a:gd name="T11" fmla="*/ 83881049 h 1248"/>
              <a:gd name="T12" fmla="*/ 2147483647 w 2304"/>
              <a:gd name="T13" fmla="*/ 0 h 1248"/>
              <a:gd name="T14" fmla="*/ 2147483647 w 2304"/>
              <a:gd name="T15" fmla="*/ 27959845 h 1248"/>
              <a:gd name="T16" fmla="*/ 2147483647 w 2304"/>
              <a:gd name="T17" fmla="*/ 251643170 h 1248"/>
              <a:gd name="T18" fmla="*/ 2147483647 w 2304"/>
              <a:gd name="T19" fmla="*/ 335524195 h 1248"/>
              <a:gd name="T20" fmla="*/ 2147483647 w 2304"/>
              <a:gd name="T21" fmla="*/ 419405315 h 1248"/>
              <a:gd name="T22" fmla="*/ 2147483647 w 2304"/>
              <a:gd name="T23" fmla="*/ 475324981 h 1248"/>
              <a:gd name="T24" fmla="*/ 2147483647 w 2304"/>
              <a:gd name="T25" fmla="*/ 559206006 h 1248"/>
              <a:gd name="T26" fmla="*/ 2147483647 w 2304"/>
              <a:gd name="T27" fmla="*/ 671046863 h 1248"/>
              <a:gd name="T28" fmla="*/ 2147483647 w 2304"/>
              <a:gd name="T29" fmla="*/ 866770463 h 1248"/>
              <a:gd name="T30" fmla="*/ 2147483647 w 2304"/>
              <a:gd name="T31" fmla="*/ 1286174061 h 1248"/>
              <a:gd name="T32" fmla="*/ 2147483647 w 2304"/>
              <a:gd name="T33" fmla="*/ 2147483647 h 1248"/>
              <a:gd name="T34" fmla="*/ 2147483647 w 2304"/>
              <a:gd name="T35" fmla="*/ 2147483647 h 1248"/>
              <a:gd name="T36" fmla="*/ 2147483647 w 2304"/>
              <a:gd name="T37" fmla="*/ 2147483647 h 1248"/>
              <a:gd name="T38" fmla="*/ 2147483647 w 2304"/>
              <a:gd name="T39" fmla="*/ 2147483647 h 1248"/>
              <a:gd name="T40" fmla="*/ 2147483647 w 2304"/>
              <a:gd name="T41" fmla="*/ 2147483647 h 1248"/>
              <a:gd name="T42" fmla="*/ 2147483647 w 2304"/>
              <a:gd name="T43" fmla="*/ 2147483647 h 1248"/>
              <a:gd name="T44" fmla="*/ 2147483647 w 2304"/>
              <a:gd name="T45" fmla="*/ 2147483647 h 1248"/>
              <a:gd name="T46" fmla="*/ 2147483647 w 2304"/>
              <a:gd name="T47" fmla="*/ 2147483647 h 1248"/>
              <a:gd name="T48" fmla="*/ 2147483647 w 2304"/>
              <a:gd name="T49" fmla="*/ 2147483647 h 1248"/>
              <a:gd name="T50" fmla="*/ 1345396171 w 2304"/>
              <a:gd name="T51" fmla="*/ 2147483647 h 1248"/>
              <a:gd name="T52" fmla="*/ 689105553 w 2304"/>
              <a:gd name="T53" fmla="*/ 2147483647 h 1248"/>
              <a:gd name="T54" fmla="*/ 492217602 w 2304"/>
              <a:gd name="T55" fmla="*/ 2069063499 h 1248"/>
              <a:gd name="T56" fmla="*/ 393774351 w 2304"/>
              <a:gd name="T57" fmla="*/ 1985182474 h 1248"/>
              <a:gd name="T58" fmla="*/ 196888002 w 2304"/>
              <a:gd name="T59" fmla="*/ 1761499233 h 1248"/>
              <a:gd name="T60" fmla="*/ 0 w 2304"/>
              <a:gd name="T61" fmla="*/ 1509857303 h 1248"/>
              <a:gd name="T62" fmla="*/ 196888002 w 2304"/>
              <a:gd name="T63" fmla="*/ 1118412011 h 1248"/>
              <a:gd name="T64" fmla="*/ 164073068 w 2304"/>
              <a:gd name="T65" fmla="*/ 1090452179 h 124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04"/>
              <a:gd name="T100" fmla="*/ 0 h 1248"/>
              <a:gd name="T101" fmla="*/ 2304 w 2304"/>
              <a:gd name="T102" fmla="*/ 1248 h 124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04" h="1248">
                <a:moveTo>
                  <a:pt x="60" y="468"/>
                </a:moveTo>
                <a:cubicBezTo>
                  <a:pt x="88" y="426"/>
                  <a:pt x="96" y="396"/>
                  <a:pt x="132" y="360"/>
                </a:cubicBezTo>
                <a:cubicBezTo>
                  <a:pt x="156" y="289"/>
                  <a:pt x="220" y="239"/>
                  <a:pt x="276" y="192"/>
                </a:cubicBezTo>
                <a:cubicBezTo>
                  <a:pt x="300" y="172"/>
                  <a:pt x="310" y="137"/>
                  <a:pt x="336" y="120"/>
                </a:cubicBezTo>
                <a:cubicBezTo>
                  <a:pt x="392" y="85"/>
                  <a:pt x="580" y="75"/>
                  <a:pt x="600" y="72"/>
                </a:cubicBezTo>
                <a:cubicBezTo>
                  <a:pt x="696" y="58"/>
                  <a:pt x="792" y="47"/>
                  <a:pt x="888" y="36"/>
                </a:cubicBezTo>
                <a:cubicBezTo>
                  <a:pt x="940" y="19"/>
                  <a:pt x="990" y="9"/>
                  <a:pt x="1044" y="0"/>
                </a:cubicBezTo>
                <a:cubicBezTo>
                  <a:pt x="1260" y="4"/>
                  <a:pt x="1476" y="5"/>
                  <a:pt x="1692" y="12"/>
                </a:cubicBezTo>
                <a:cubicBezTo>
                  <a:pt x="1800" y="16"/>
                  <a:pt x="1888" y="91"/>
                  <a:pt x="1992" y="108"/>
                </a:cubicBezTo>
                <a:cubicBezTo>
                  <a:pt x="2020" y="120"/>
                  <a:pt x="2051" y="127"/>
                  <a:pt x="2076" y="144"/>
                </a:cubicBezTo>
                <a:cubicBezTo>
                  <a:pt x="2088" y="152"/>
                  <a:pt x="2090" y="170"/>
                  <a:pt x="2100" y="180"/>
                </a:cubicBezTo>
                <a:cubicBezTo>
                  <a:pt x="2110" y="190"/>
                  <a:pt x="2124" y="196"/>
                  <a:pt x="2136" y="204"/>
                </a:cubicBezTo>
                <a:cubicBezTo>
                  <a:pt x="2140" y="216"/>
                  <a:pt x="2143" y="228"/>
                  <a:pt x="2148" y="240"/>
                </a:cubicBezTo>
                <a:cubicBezTo>
                  <a:pt x="2155" y="256"/>
                  <a:pt x="2166" y="271"/>
                  <a:pt x="2172" y="288"/>
                </a:cubicBezTo>
                <a:cubicBezTo>
                  <a:pt x="2184" y="319"/>
                  <a:pt x="2181" y="343"/>
                  <a:pt x="2196" y="372"/>
                </a:cubicBezTo>
                <a:cubicBezTo>
                  <a:pt x="2224" y="429"/>
                  <a:pt x="2260" y="491"/>
                  <a:pt x="2280" y="552"/>
                </a:cubicBezTo>
                <a:cubicBezTo>
                  <a:pt x="2272" y="647"/>
                  <a:pt x="2304" y="852"/>
                  <a:pt x="2196" y="924"/>
                </a:cubicBezTo>
                <a:cubicBezTo>
                  <a:pt x="2167" y="1010"/>
                  <a:pt x="2208" y="906"/>
                  <a:pt x="2148" y="996"/>
                </a:cubicBezTo>
                <a:cubicBezTo>
                  <a:pt x="2079" y="1100"/>
                  <a:pt x="2215" y="953"/>
                  <a:pt x="2100" y="1068"/>
                </a:cubicBezTo>
                <a:cubicBezTo>
                  <a:pt x="2081" y="1126"/>
                  <a:pt x="2103" y="1090"/>
                  <a:pt x="2052" y="1116"/>
                </a:cubicBezTo>
                <a:cubicBezTo>
                  <a:pt x="2039" y="1122"/>
                  <a:pt x="2030" y="1135"/>
                  <a:pt x="2016" y="1140"/>
                </a:cubicBezTo>
                <a:cubicBezTo>
                  <a:pt x="1985" y="1151"/>
                  <a:pt x="1920" y="1164"/>
                  <a:pt x="1920" y="1164"/>
                </a:cubicBezTo>
                <a:cubicBezTo>
                  <a:pt x="1823" y="1229"/>
                  <a:pt x="1645" y="1233"/>
                  <a:pt x="1524" y="1248"/>
                </a:cubicBezTo>
                <a:cubicBezTo>
                  <a:pt x="1348" y="1244"/>
                  <a:pt x="1172" y="1247"/>
                  <a:pt x="996" y="1236"/>
                </a:cubicBezTo>
                <a:cubicBezTo>
                  <a:pt x="932" y="1232"/>
                  <a:pt x="887" y="1179"/>
                  <a:pt x="828" y="1164"/>
                </a:cubicBezTo>
                <a:cubicBezTo>
                  <a:pt x="715" y="1136"/>
                  <a:pt x="607" y="1115"/>
                  <a:pt x="492" y="1092"/>
                </a:cubicBezTo>
                <a:cubicBezTo>
                  <a:pt x="407" y="1075"/>
                  <a:pt x="313" y="1021"/>
                  <a:pt x="252" y="960"/>
                </a:cubicBezTo>
                <a:cubicBezTo>
                  <a:pt x="228" y="936"/>
                  <a:pt x="204" y="912"/>
                  <a:pt x="180" y="888"/>
                </a:cubicBezTo>
                <a:cubicBezTo>
                  <a:pt x="168" y="876"/>
                  <a:pt x="144" y="852"/>
                  <a:pt x="144" y="852"/>
                </a:cubicBezTo>
                <a:cubicBezTo>
                  <a:pt x="128" y="804"/>
                  <a:pt x="114" y="784"/>
                  <a:pt x="72" y="756"/>
                </a:cubicBezTo>
                <a:cubicBezTo>
                  <a:pt x="46" y="717"/>
                  <a:pt x="15" y="693"/>
                  <a:pt x="0" y="648"/>
                </a:cubicBezTo>
                <a:cubicBezTo>
                  <a:pt x="12" y="553"/>
                  <a:pt x="10" y="542"/>
                  <a:pt x="72" y="480"/>
                </a:cubicBezTo>
                <a:cubicBezTo>
                  <a:pt x="88" y="433"/>
                  <a:pt x="93" y="435"/>
                  <a:pt x="60" y="468"/>
                </a:cubicBez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681134" y="4295760"/>
            <a:ext cx="1600200" cy="1601788"/>
          </a:xfrm>
          <a:prstGeom prst="ellipse">
            <a:avLst/>
          </a:prstGeom>
          <a:gradFill rotWithShape="0">
            <a:gsLst>
              <a:gs pos="0">
                <a:srgbClr val="FFEDC9"/>
              </a:gs>
              <a:gs pos="100000">
                <a:srgbClr val="766E5D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1300134" y="5095860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857224" y="1357298"/>
            <a:ext cx="3371850" cy="0"/>
          </a:xfrm>
          <a:prstGeom prst="line">
            <a:avLst/>
          </a:prstGeom>
          <a:noFill/>
          <a:ln w="127000">
            <a:pattFill prst="wdUpDiag">
              <a:fgClr>
                <a:srgbClr val="663D10"/>
              </a:fgClr>
              <a:bgClr>
                <a:srgbClr val="FAF5E2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14480" y="1285860"/>
            <a:ext cx="1600200" cy="2743200"/>
          </a:xfrm>
          <a:prstGeom prst="rect">
            <a:avLst/>
          </a:prstGeom>
          <a:gradFill rotWithShape="0">
            <a:gsLst>
              <a:gs pos="0">
                <a:srgbClr val="766E5D"/>
              </a:gs>
              <a:gs pos="50000">
                <a:srgbClr val="FFEDC9"/>
              </a:gs>
              <a:gs pos="100000">
                <a:srgbClr val="766E5D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2481234" y="1057260"/>
            <a:ext cx="0" cy="500062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8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467600" cy="84615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Элементы буровой скважины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00200"/>
            <a:ext cx="3571900" cy="4829196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Колонковое бурение </a:t>
            </a:r>
            <a:r>
              <a:rPr lang="ru-RU" sz="2000" dirty="0" smtClean="0">
                <a:latin typeface="Georgia" pitchFamily="18" charset="0"/>
              </a:rPr>
              <a:t>— </a:t>
            </a:r>
            <a:r>
              <a:rPr lang="ru-RU" sz="2000" dirty="0" err="1" smtClean="0">
                <a:latin typeface="Georgia" pitchFamily="18" charset="0"/>
              </a:rPr>
              <a:t>бурение</a:t>
            </a:r>
            <a:r>
              <a:rPr lang="ru-RU" sz="2000" dirty="0" smtClean="0">
                <a:latin typeface="Georgia" pitchFamily="18" charset="0"/>
              </a:rPr>
              <a:t>, при котором горная порода разрушается по кольцевому забою с столбика выбуриваемой породы – керна.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Freeform 4" descr="Пергамент"/>
          <p:cNvSpPr>
            <a:spLocks/>
          </p:cNvSpPr>
          <p:nvPr/>
        </p:nvSpPr>
        <p:spPr bwMode="auto">
          <a:xfrm>
            <a:off x="4429124" y="1214422"/>
            <a:ext cx="3867150" cy="3429000"/>
          </a:xfrm>
          <a:custGeom>
            <a:avLst/>
            <a:gdLst>
              <a:gd name="T0" fmla="*/ 544353730 w 2436"/>
              <a:gd name="T1" fmla="*/ 0 h 1860"/>
              <a:gd name="T2" fmla="*/ 2147483647 w 2436"/>
              <a:gd name="T3" fmla="*/ 0 h 1860"/>
              <a:gd name="T4" fmla="*/ 2147483647 w 2436"/>
              <a:gd name="T5" fmla="*/ 489408736 h 1860"/>
              <a:gd name="T6" fmla="*/ 2147483647 w 2436"/>
              <a:gd name="T7" fmla="*/ 856464654 h 1860"/>
              <a:gd name="T8" fmla="*/ 2147483647 w 2436"/>
              <a:gd name="T9" fmla="*/ 1264305613 h 1860"/>
              <a:gd name="T10" fmla="*/ 2147483647 w 2436"/>
              <a:gd name="T11" fmla="*/ 1631361531 h 1860"/>
              <a:gd name="T12" fmla="*/ 2147483647 w 2436"/>
              <a:gd name="T13" fmla="*/ 1998419754 h 1860"/>
              <a:gd name="T14" fmla="*/ 2147483647 w 2436"/>
              <a:gd name="T15" fmla="*/ 2147483647 h 1860"/>
              <a:gd name="T16" fmla="*/ 2147483647 w 2436"/>
              <a:gd name="T17" fmla="*/ 2147483647 h 1860"/>
              <a:gd name="T18" fmla="*/ 2147483647 w 2436"/>
              <a:gd name="T19" fmla="*/ 2147483647 h 1860"/>
              <a:gd name="T20" fmla="*/ 2147483647 w 2436"/>
              <a:gd name="T21" fmla="*/ 2147483647 h 1860"/>
              <a:gd name="T22" fmla="*/ 2147483647 w 2436"/>
              <a:gd name="T23" fmla="*/ 2147483647 h 1860"/>
              <a:gd name="T24" fmla="*/ 2147483647 w 2436"/>
              <a:gd name="T25" fmla="*/ 2147483647 h 1860"/>
              <a:gd name="T26" fmla="*/ 2147483647 w 2436"/>
              <a:gd name="T27" fmla="*/ 2147483647 h 1860"/>
              <a:gd name="T28" fmla="*/ 2147483647 w 2436"/>
              <a:gd name="T29" fmla="*/ 2147483647 h 1860"/>
              <a:gd name="T30" fmla="*/ 2147483647 w 2436"/>
              <a:gd name="T31" fmla="*/ 2147483647 h 1860"/>
              <a:gd name="T32" fmla="*/ 2147483647 w 2436"/>
              <a:gd name="T33" fmla="*/ 2147483647 h 1860"/>
              <a:gd name="T34" fmla="*/ 2147483647 w 2436"/>
              <a:gd name="T35" fmla="*/ 2147483647 h 1860"/>
              <a:gd name="T36" fmla="*/ 1512093541 w 2436"/>
              <a:gd name="T37" fmla="*/ 2147483647 h 1860"/>
              <a:gd name="T38" fmla="*/ 877014420 w 2436"/>
              <a:gd name="T39" fmla="*/ 2147483647 h 1860"/>
              <a:gd name="T40" fmla="*/ 60483751 w 2436"/>
              <a:gd name="T41" fmla="*/ 2147483647 h 1860"/>
              <a:gd name="T42" fmla="*/ 0 w 2436"/>
              <a:gd name="T43" fmla="*/ 2147483647 h 1860"/>
              <a:gd name="T44" fmla="*/ 90725613 w 2436"/>
              <a:gd name="T45" fmla="*/ 2147483647 h 1860"/>
              <a:gd name="T46" fmla="*/ 272176865 w 2436"/>
              <a:gd name="T47" fmla="*/ 2147483647 h 1860"/>
              <a:gd name="T48" fmla="*/ 302418728 w 2436"/>
              <a:gd name="T49" fmla="*/ 2147483647 h 1860"/>
              <a:gd name="T50" fmla="*/ 302418728 w 2436"/>
              <a:gd name="T51" fmla="*/ 2147483647 h 1860"/>
              <a:gd name="T52" fmla="*/ 241935002 w 2436"/>
              <a:gd name="T53" fmla="*/ 2147483647 h 1860"/>
              <a:gd name="T54" fmla="*/ 302418728 w 2436"/>
              <a:gd name="T55" fmla="*/ 1794498929 h 1860"/>
              <a:gd name="T56" fmla="*/ 453628142 w 2436"/>
              <a:gd name="T57" fmla="*/ 856464654 h 1860"/>
              <a:gd name="T58" fmla="*/ 544353730 w 2436"/>
              <a:gd name="T59" fmla="*/ 0 h 186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2436"/>
              <a:gd name="T91" fmla="*/ 0 h 1860"/>
              <a:gd name="T92" fmla="*/ 2436 w 2436"/>
              <a:gd name="T93" fmla="*/ 1860 h 186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2436" h="1860">
                <a:moveTo>
                  <a:pt x="216" y="0"/>
                </a:moveTo>
                <a:lnTo>
                  <a:pt x="2340" y="0"/>
                </a:lnTo>
                <a:lnTo>
                  <a:pt x="2340" y="144"/>
                </a:lnTo>
                <a:lnTo>
                  <a:pt x="2340" y="252"/>
                </a:lnTo>
                <a:lnTo>
                  <a:pt x="2400" y="372"/>
                </a:lnTo>
                <a:lnTo>
                  <a:pt x="2400" y="480"/>
                </a:lnTo>
                <a:lnTo>
                  <a:pt x="2400" y="588"/>
                </a:lnTo>
                <a:lnTo>
                  <a:pt x="2400" y="720"/>
                </a:lnTo>
                <a:lnTo>
                  <a:pt x="2412" y="864"/>
                </a:lnTo>
                <a:lnTo>
                  <a:pt x="2436" y="1020"/>
                </a:lnTo>
                <a:lnTo>
                  <a:pt x="2424" y="1140"/>
                </a:lnTo>
                <a:lnTo>
                  <a:pt x="2400" y="1260"/>
                </a:lnTo>
                <a:lnTo>
                  <a:pt x="2400" y="1404"/>
                </a:lnTo>
                <a:lnTo>
                  <a:pt x="2352" y="1572"/>
                </a:lnTo>
                <a:lnTo>
                  <a:pt x="2316" y="1656"/>
                </a:lnTo>
                <a:lnTo>
                  <a:pt x="2220" y="1728"/>
                </a:lnTo>
                <a:lnTo>
                  <a:pt x="2088" y="1788"/>
                </a:lnTo>
                <a:lnTo>
                  <a:pt x="1980" y="1824"/>
                </a:lnTo>
                <a:lnTo>
                  <a:pt x="600" y="1848"/>
                </a:lnTo>
                <a:lnTo>
                  <a:pt x="348" y="1860"/>
                </a:lnTo>
                <a:lnTo>
                  <a:pt x="24" y="1740"/>
                </a:lnTo>
                <a:lnTo>
                  <a:pt x="0" y="1632"/>
                </a:lnTo>
                <a:lnTo>
                  <a:pt x="36" y="1464"/>
                </a:lnTo>
                <a:lnTo>
                  <a:pt x="108" y="1224"/>
                </a:lnTo>
                <a:lnTo>
                  <a:pt x="120" y="1080"/>
                </a:lnTo>
                <a:lnTo>
                  <a:pt x="120" y="960"/>
                </a:lnTo>
                <a:lnTo>
                  <a:pt x="96" y="804"/>
                </a:lnTo>
                <a:lnTo>
                  <a:pt x="120" y="528"/>
                </a:lnTo>
                <a:lnTo>
                  <a:pt x="180" y="252"/>
                </a:lnTo>
                <a:lnTo>
                  <a:pt x="216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4762499" y="1271572"/>
            <a:ext cx="3371850" cy="0"/>
          </a:xfrm>
          <a:prstGeom prst="line">
            <a:avLst/>
          </a:prstGeom>
          <a:noFill/>
          <a:ln w="127000">
            <a:pattFill prst="wdUpDiag">
              <a:fgClr>
                <a:srgbClr val="663D10"/>
              </a:fgClr>
              <a:bgClr>
                <a:srgbClr val="FAF5E2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Freeform 7" descr="Пергамент"/>
          <p:cNvSpPr>
            <a:spLocks/>
          </p:cNvSpPr>
          <p:nvPr/>
        </p:nvSpPr>
        <p:spPr bwMode="auto">
          <a:xfrm>
            <a:off x="4619624" y="4433872"/>
            <a:ext cx="3810000" cy="1905000"/>
          </a:xfrm>
          <a:custGeom>
            <a:avLst/>
            <a:gdLst>
              <a:gd name="T0" fmla="*/ 164073068 w 2304"/>
              <a:gd name="T1" fmla="*/ 1090452179 h 1248"/>
              <a:gd name="T2" fmla="*/ 360959417 w 2304"/>
              <a:gd name="T3" fmla="*/ 838809104 h 1248"/>
              <a:gd name="T4" fmla="*/ 754733767 w 2304"/>
              <a:gd name="T5" fmla="*/ 447365148 h 1248"/>
              <a:gd name="T6" fmla="*/ 918806990 w 2304"/>
              <a:gd name="T7" fmla="*/ 279603003 h 1248"/>
              <a:gd name="T8" fmla="*/ 1640725616 w 2304"/>
              <a:gd name="T9" fmla="*/ 167762097 h 1248"/>
              <a:gd name="T10" fmla="*/ 2147483647 w 2304"/>
              <a:gd name="T11" fmla="*/ 83881049 h 1248"/>
              <a:gd name="T12" fmla="*/ 2147483647 w 2304"/>
              <a:gd name="T13" fmla="*/ 0 h 1248"/>
              <a:gd name="T14" fmla="*/ 2147483647 w 2304"/>
              <a:gd name="T15" fmla="*/ 27959845 h 1248"/>
              <a:gd name="T16" fmla="*/ 2147483647 w 2304"/>
              <a:gd name="T17" fmla="*/ 251643170 h 1248"/>
              <a:gd name="T18" fmla="*/ 2147483647 w 2304"/>
              <a:gd name="T19" fmla="*/ 335524195 h 1248"/>
              <a:gd name="T20" fmla="*/ 2147483647 w 2304"/>
              <a:gd name="T21" fmla="*/ 419405315 h 1248"/>
              <a:gd name="T22" fmla="*/ 2147483647 w 2304"/>
              <a:gd name="T23" fmla="*/ 475324981 h 1248"/>
              <a:gd name="T24" fmla="*/ 2147483647 w 2304"/>
              <a:gd name="T25" fmla="*/ 559206006 h 1248"/>
              <a:gd name="T26" fmla="*/ 2147483647 w 2304"/>
              <a:gd name="T27" fmla="*/ 671046863 h 1248"/>
              <a:gd name="T28" fmla="*/ 2147483647 w 2304"/>
              <a:gd name="T29" fmla="*/ 866770463 h 1248"/>
              <a:gd name="T30" fmla="*/ 2147483647 w 2304"/>
              <a:gd name="T31" fmla="*/ 1286174061 h 1248"/>
              <a:gd name="T32" fmla="*/ 2147483647 w 2304"/>
              <a:gd name="T33" fmla="*/ 2147483647 h 1248"/>
              <a:gd name="T34" fmla="*/ 2147483647 w 2304"/>
              <a:gd name="T35" fmla="*/ 2147483647 h 1248"/>
              <a:gd name="T36" fmla="*/ 2147483647 w 2304"/>
              <a:gd name="T37" fmla="*/ 2147483647 h 1248"/>
              <a:gd name="T38" fmla="*/ 2147483647 w 2304"/>
              <a:gd name="T39" fmla="*/ 2147483647 h 1248"/>
              <a:gd name="T40" fmla="*/ 2147483647 w 2304"/>
              <a:gd name="T41" fmla="*/ 2147483647 h 1248"/>
              <a:gd name="T42" fmla="*/ 2147483647 w 2304"/>
              <a:gd name="T43" fmla="*/ 2147483647 h 1248"/>
              <a:gd name="T44" fmla="*/ 2147483647 w 2304"/>
              <a:gd name="T45" fmla="*/ 2147483647 h 1248"/>
              <a:gd name="T46" fmla="*/ 2147483647 w 2304"/>
              <a:gd name="T47" fmla="*/ 2147483647 h 1248"/>
              <a:gd name="T48" fmla="*/ 2147483647 w 2304"/>
              <a:gd name="T49" fmla="*/ 2147483647 h 1248"/>
              <a:gd name="T50" fmla="*/ 1345396171 w 2304"/>
              <a:gd name="T51" fmla="*/ 2147483647 h 1248"/>
              <a:gd name="T52" fmla="*/ 689105553 w 2304"/>
              <a:gd name="T53" fmla="*/ 2147483647 h 1248"/>
              <a:gd name="T54" fmla="*/ 492217602 w 2304"/>
              <a:gd name="T55" fmla="*/ 2069063499 h 1248"/>
              <a:gd name="T56" fmla="*/ 393774351 w 2304"/>
              <a:gd name="T57" fmla="*/ 1985182474 h 1248"/>
              <a:gd name="T58" fmla="*/ 196888002 w 2304"/>
              <a:gd name="T59" fmla="*/ 1761499233 h 1248"/>
              <a:gd name="T60" fmla="*/ 0 w 2304"/>
              <a:gd name="T61" fmla="*/ 1509857303 h 1248"/>
              <a:gd name="T62" fmla="*/ 196888002 w 2304"/>
              <a:gd name="T63" fmla="*/ 1118412011 h 1248"/>
              <a:gd name="T64" fmla="*/ 164073068 w 2304"/>
              <a:gd name="T65" fmla="*/ 1090452179 h 124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04"/>
              <a:gd name="T100" fmla="*/ 0 h 1248"/>
              <a:gd name="T101" fmla="*/ 2304 w 2304"/>
              <a:gd name="T102" fmla="*/ 1248 h 124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04" h="1248">
                <a:moveTo>
                  <a:pt x="60" y="468"/>
                </a:moveTo>
                <a:cubicBezTo>
                  <a:pt x="88" y="426"/>
                  <a:pt x="96" y="396"/>
                  <a:pt x="132" y="360"/>
                </a:cubicBezTo>
                <a:cubicBezTo>
                  <a:pt x="156" y="289"/>
                  <a:pt x="220" y="239"/>
                  <a:pt x="276" y="192"/>
                </a:cubicBezTo>
                <a:cubicBezTo>
                  <a:pt x="300" y="172"/>
                  <a:pt x="310" y="137"/>
                  <a:pt x="336" y="120"/>
                </a:cubicBezTo>
                <a:cubicBezTo>
                  <a:pt x="392" y="85"/>
                  <a:pt x="580" y="75"/>
                  <a:pt x="600" y="72"/>
                </a:cubicBezTo>
                <a:cubicBezTo>
                  <a:pt x="696" y="58"/>
                  <a:pt x="792" y="47"/>
                  <a:pt x="888" y="36"/>
                </a:cubicBezTo>
                <a:cubicBezTo>
                  <a:pt x="940" y="19"/>
                  <a:pt x="990" y="9"/>
                  <a:pt x="1044" y="0"/>
                </a:cubicBezTo>
                <a:cubicBezTo>
                  <a:pt x="1260" y="4"/>
                  <a:pt x="1476" y="5"/>
                  <a:pt x="1692" y="12"/>
                </a:cubicBezTo>
                <a:cubicBezTo>
                  <a:pt x="1800" y="16"/>
                  <a:pt x="1888" y="91"/>
                  <a:pt x="1992" y="108"/>
                </a:cubicBezTo>
                <a:cubicBezTo>
                  <a:pt x="2020" y="120"/>
                  <a:pt x="2051" y="127"/>
                  <a:pt x="2076" y="144"/>
                </a:cubicBezTo>
                <a:cubicBezTo>
                  <a:pt x="2088" y="152"/>
                  <a:pt x="2090" y="170"/>
                  <a:pt x="2100" y="180"/>
                </a:cubicBezTo>
                <a:cubicBezTo>
                  <a:pt x="2110" y="190"/>
                  <a:pt x="2124" y="196"/>
                  <a:pt x="2136" y="204"/>
                </a:cubicBezTo>
                <a:cubicBezTo>
                  <a:pt x="2140" y="216"/>
                  <a:pt x="2143" y="228"/>
                  <a:pt x="2148" y="240"/>
                </a:cubicBezTo>
                <a:cubicBezTo>
                  <a:pt x="2155" y="256"/>
                  <a:pt x="2166" y="271"/>
                  <a:pt x="2172" y="288"/>
                </a:cubicBezTo>
                <a:cubicBezTo>
                  <a:pt x="2184" y="319"/>
                  <a:pt x="2181" y="343"/>
                  <a:pt x="2196" y="372"/>
                </a:cubicBezTo>
                <a:cubicBezTo>
                  <a:pt x="2224" y="429"/>
                  <a:pt x="2260" y="491"/>
                  <a:pt x="2280" y="552"/>
                </a:cubicBezTo>
                <a:cubicBezTo>
                  <a:pt x="2272" y="647"/>
                  <a:pt x="2304" y="852"/>
                  <a:pt x="2196" y="924"/>
                </a:cubicBezTo>
                <a:cubicBezTo>
                  <a:pt x="2167" y="1010"/>
                  <a:pt x="2208" y="906"/>
                  <a:pt x="2148" y="996"/>
                </a:cubicBezTo>
                <a:cubicBezTo>
                  <a:pt x="2079" y="1100"/>
                  <a:pt x="2215" y="953"/>
                  <a:pt x="2100" y="1068"/>
                </a:cubicBezTo>
                <a:cubicBezTo>
                  <a:pt x="2081" y="1126"/>
                  <a:pt x="2103" y="1090"/>
                  <a:pt x="2052" y="1116"/>
                </a:cubicBezTo>
                <a:cubicBezTo>
                  <a:pt x="2039" y="1122"/>
                  <a:pt x="2030" y="1135"/>
                  <a:pt x="2016" y="1140"/>
                </a:cubicBezTo>
                <a:cubicBezTo>
                  <a:pt x="1985" y="1151"/>
                  <a:pt x="1920" y="1164"/>
                  <a:pt x="1920" y="1164"/>
                </a:cubicBezTo>
                <a:cubicBezTo>
                  <a:pt x="1823" y="1229"/>
                  <a:pt x="1645" y="1233"/>
                  <a:pt x="1524" y="1248"/>
                </a:cubicBezTo>
                <a:cubicBezTo>
                  <a:pt x="1348" y="1244"/>
                  <a:pt x="1172" y="1247"/>
                  <a:pt x="996" y="1236"/>
                </a:cubicBezTo>
                <a:cubicBezTo>
                  <a:pt x="932" y="1232"/>
                  <a:pt x="887" y="1179"/>
                  <a:pt x="828" y="1164"/>
                </a:cubicBezTo>
                <a:cubicBezTo>
                  <a:pt x="715" y="1136"/>
                  <a:pt x="607" y="1115"/>
                  <a:pt x="492" y="1092"/>
                </a:cubicBezTo>
                <a:cubicBezTo>
                  <a:pt x="407" y="1075"/>
                  <a:pt x="313" y="1021"/>
                  <a:pt x="252" y="960"/>
                </a:cubicBezTo>
                <a:cubicBezTo>
                  <a:pt x="228" y="936"/>
                  <a:pt x="204" y="912"/>
                  <a:pt x="180" y="888"/>
                </a:cubicBezTo>
                <a:cubicBezTo>
                  <a:pt x="168" y="876"/>
                  <a:pt x="144" y="852"/>
                  <a:pt x="144" y="852"/>
                </a:cubicBezTo>
                <a:cubicBezTo>
                  <a:pt x="128" y="804"/>
                  <a:pt x="114" y="784"/>
                  <a:pt x="72" y="756"/>
                </a:cubicBezTo>
                <a:cubicBezTo>
                  <a:pt x="46" y="717"/>
                  <a:pt x="15" y="693"/>
                  <a:pt x="0" y="648"/>
                </a:cubicBezTo>
                <a:cubicBezTo>
                  <a:pt x="12" y="553"/>
                  <a:pt x="10" y="542"/>
                  <a:pt x="72" y="480"/>
                </a:cubicBezTo>
                <a:cubicBezTo>
                  <a:pt x="88" y="433"/>
                  <a:pt x="93" y="435"/>
                  <a:pt x="60" y="468"/>
                </a:cubicBez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5610224" y="1214422"/>
            <a:ext cx="1657350" cy="3238500"/>
            <a:chOff x="876" y="924"/>
            <a:chExt cx="1044" cy="1728"/>
          </a:xfrm>
        </p:grpSpPr>
        <p:sp>
          <p:nvSpPr>
            <p:cNvPr id="8" name="Rectangle 9" descr="Пергамент"/>
            <p:cNvSpPr>
              <a:spLocks noChangeArrowheads="1"/>
            </p:cNvSpPr>
            <p:nvPr/>
          </p:nvSpPr>
          <p:spPr bwMode="auto">
            <a:xfrm>
              <a:off x="876" y="924"/>
              <a:ext cx="1008" cy="172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876" y="924"/>
              <a:ext cx="1044" cy="1728"/>
            </a:xfrm>
            <a:custGeom>
              <a:avLst/>
              <a:gdLst>
                <a:gd name="T0" fmla="*/ 0 w 1008"/>
                <a:gd name="T1" fmla="*/ 0 h 1728"/>
                <a:gd name="T2" fmla="*/ 0 w 1008"/>
                <a:gd name="T3" fmla="*/ 1728 h 1728"/>
                <a:gd name="T4" fmla="*/ 193 w 1008"/>
                <a:gd name="T5" fmla="*/ 1728 h 1728"/>
                <a:gd name="T6" fmla="*/ 193 w 1008"/>
                <a:gd name="T7" fmla="*/ 684 h 1728"/>
                <a:gd name="T8" fmla="*/ 309 w 1008"/>
                <a:gd name="T9" fmla="*/ 672 h 1728"/>
                <a:gd name="T10" fmla="*/ 463 w 1008"/>
                <a:gd name="T11" fmla="*/ 600 h 1728"/>
                <a:gd name="T12" fmla="*/ 592 w 1008"/>
                <a:gd name="T13" fmla="*/ 576 h 1728"/>
                <a:gd name="T14" fmla="*/ 785 w 1008"/>
                <a:gd name="T15" fmla="*/ 540 h 1728"/>
                <a:gd name="T16" fmla="*/ 901 w 1008"/>
                <a:gd name="T17" fmla="*/ 468 h 1728"/>
                <a:gd name="T18" fmla="*/ 901 w 1008"/>
                <a:gd name="T19" fmla="*/ 1728 h 1728"/>
                <a:gd name="T20" fmla="*/ 1081 w 1008"/>
                <a:gd name="T21" fmla="*/ 1728 h 1728"/>
                <a:gd name="T22" fmla="*/ 1081 w 1008"/>
                <a:gd name="T23" fmla="*/ 0 h 1728"/>
                <a:gd name="T24" fmla="*/ 0 w 1008"/>
                <a:gd name="T25" fmla="*/ 0 h 17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08"/>
                <a:gd name="T40" fmla="*/ 0 h 1728"/>
                <a:gd name="T41" fmla="*/ 1008 w 1008"/>
                <a:gd name="T42" fmla="*/ 1728 h 17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08" h="1728">
                  <a:moveTo>
                    <a:pt x="0" y="0"/>
                  </a:moveTo>
                  <a:lnTo>
                    <a:pt x="0" y="1728"/>
                  </a:lnTo>
                  <a:lnTo>
                    <a:pt x="180" y="1728"/>
                  </a:lnTo>
                  <a:lnTo>
                    <a:pt x="180" y="684"/>
                  </a:lnTo>
                  <a:lnTo>
                    <a:pt x="288" y="672"/>
                  </a:lnTo>
                  <a:lnTo>
                    <a:pt x="432" y="600"/>
                  </a:lnTo>
                  <a:lnTo>
                    <a:pt x="552" y="576"/>
                  </a:lnTo>
                  <a:lnTo>
                    <a:pt x="732" y="540"/>
                  </a:lnTo>
                  <a:lnTo>
                    <a:pt x="840" y="468"/>
                  </a:lnTo>
                  <a:lnTo>
                    <a:pt x="840" y="1728"/>
                  </a:lnTo>
                  <a:lnTo>
                    <a:pt x="1008" y="1728"/>
                  </a:lnTo>
                  <a:lnTo>
                    <a:pt x="100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EDC9"/>
                </a:gs>
                <a:gs pos="100000">
                  <a:srgbClr val="766E5D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5648324" y="4681522"/>
            <a:ext cx="1600200" cy="1601788"/>
            <a:chOff x="876" y="2856"/>
            <a:chExt cx="1008" cy="1009"/>
          </a:xfrm>
        </p:grpSpPr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876" y="2856"/>
              <a:ext cx="1008" cy="1009"/>
            </a:xfrm>
            <a:prstGeom prst="ellipse">
              <a:avLst/>
            </a:prstGeom>
            <a:gradFill rotWithShape="0">
              <a:gsLst>
                <a:gs pos="0">
                  <a:srgbClr val="FFEDC9"/>
                </a:gs>
                <a:gs pos="100000">
                  <a:srgbClr val="766E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13" descr="Пергамент"/>
            <p:cNvSpPr>
              <a:spLocks noChangeArrowheads="1"/>
            </p:cNvSpPr>
            <p:nvPr/>
          </p:nvSpPr>
          <p:spPr bwMode="auto">
            <a:xfrm>
              <a:off x="1080" y="3072"/>
              <a:ext cx="600" cy="601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6448424" y="1076310"/>
            <a:ext cx="0" cy="500062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229224" y="5481622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Пространственное расположение скважин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pic>
        <p:nvPicPr>
          <p:cNvPr id="5" name="Picture 2" descr="Фон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643050"/>
            <a:ext cx="6967563" cy="464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733550" y="2514600"/>
            <a:ext cx="0" cy="3276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2114550" y="2495550"/>
            <a:ext cx="476250" cy="3238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2654300" y="2476500"/>
            <a:ext cx="889000" cy="2667000"/>
          </a:xfrm>
          <a:custGeom>
            <a:avLst/>
            <a:gdLst>
              <a:gd name="T0" fmla="*/ 20161247 w 560"/>
              <a:gd name="T1" fmla="*/ 0 h 1680"/>
              <a:gd name="T2" fmla="*/ 20161247 w 560"/>
              <a:gd name="T3" fmla="*/ 1814512766 h 1680"/>
              <a:gd name="T4" fmla="*/ 141128738 w 560"/>
              <a:gd name="T5" fmla="*/ 2147483647 h 1680"/>
              <a:gd name="T6" fmla="*/ 413305544 w 560"/>
              <a:gd name="T7" fmla="*/ 2147483647 h 1680"/>
              <a:gd name="T8" fmla="*/ 1108868663 w 560"/>
              <a:gd name="T9" fmla="*/ 2147483647 h 1680"/>
              <a:gd name="T10" fmla="*/ 1411287282 w 560"/>
              <a:gd name="T11" fmla="*/ 2147483647 h 16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0"/>
              <a:gd name="T19" fmla="*/ 0 h 1680"/>
              <a:gd name="T20" fmla="*/ 560 w 560"/>
              <a:gd name="T21" fmla="*/ 1680 h 16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0" h="1680">
                <a:moveTo>
                  <a:pt x="8" y="0"/>
                </a:moveTo>
                <a:cubicBezTo>
                  <a:pt x="4" y="278"/>
                  <a:pt x="0" y="556"/>
                  <a:pt x="8" y="720"/>
                </a:cubicBezTo>
                <a:cubicBezTo>
                  <a:pt x="16" y="884"/>
                  <a:pt x="30" y="904"/>
                  <a:pt x="56" y="984"/>
                </a:cubicBezTo>
                <a:cubicBezTo>
                  <a:pt x="82" y="1064"/>
                  <a:pt x="100" y="1104"/>
                  <a:pt x="164" y="1200"/>
                </a:cubicBezTo>
                <a:cubicBezTo>
                  <a:pt x="228" y="1296"/>
                  <a:pt x="374" y="1480"/>
                  <a:pt x="440" y="1560"/>
                </a:cubicBezTo>
                <a:cubicBezTo>
                  <a:pt x="506" y="1640"/>
                  <a:pt x="540" y="1660"/>
                  <a:pt x="560" y="168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 rot="21053078">
            <a:off x="3067050" y="2463800"/>
            <a:ext cx="1266825" cy="2335213"/>
          </a:xfrm>
          <a:custGeom>
            <a:avLst/>
            <a:gdLst>
              <a:gd name="T0" fmla="*/ 292428141 w 784"/>
              <a:gd name="T1" fmla="*/ 0 h 1572"/>
              <a:gd name="T2" fmla="*/ 292428141 w 784"/>
              <a:gd name="T3" fmla="*/ 2065493029 h 1572"/>
              <a:gd name="T4" fmla="*/ 2046997085 w 784"/>
              <a:gd name="T5" fmla="*/ 2147483647 h 1572"/>
              <a:gd name="T6" fmla="*/ 0 60000 65536"/>
              <a:gd name="T7" fmla="*/ 0 60000 65536"/>
              <a:gd name="T8" fmla="*/ 0 60000 65536"/>
              <a:gd name="T9" fmla="*/ 0 w 784"/>
              <a:gd name="T10" fmla="*/ 0 h 1572"/>
              <a:gd name="T11" fmla="*/ 784 w 784"/>
              <a:gd name="T12" fmla="*/ 1572 h 15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84" h="1572">
                <a:moveTo>
                  <a:pt x="112" y="0"/>
                </a:moveTo>
                <a:cubicBezTo>
                  <a:pt x="56" y="337"/>
                  <a:pt x="0" y="674"/>
                  <a:pt x="112" y="936"/>
                </a:cubicBezTo>
                <a:cubicBezTo>
                  <a:pt x="224" y="1198"/>
                  <a:pt x="504" y="1385"/>
                  <a:pt x="784" y="1572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4610100" y="2533650"/>
            <a:ext cx="2571750" cy="3143250"/>
          </a:xfrm>
          <a:custGeom>
            <a:avLst/>
            <a:gdLst>
              <a:gd name="T0" fmla="*/ 30241878 w 1620"/>
              <a:gd name="T1" fmla="*/ 0 h 1980"/>
              <a:gd name="T2" fmla="*/ 30241878 w 1620"/>
              <a:gd name="T3" fmla="*/ 2147483647 h 1980"/>
              <a:gd name="T4" fmla="*/ 211693160 w 1620"/>
              <a:gd name="T5" fmla="*/ 2147483647 h 1980"/>
              <a:gd name="T6" fmla="*/ 695563114 w 1620"/>
              <a:gd name="T7" fmla="*/ 2147483647 h 1980"/>
              <a:gd name="T8" fmla="*/ 1542335557 w 1620"/>
              <a:gd name="T9" fmla="*/ 2147483647 h 1980"/>
              <a:gd name="T10" fmla="*/ 2147483647 w 1620"/>
              <a:gd name="T11" fmla="*/ 2147483647 h 19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20"/>
              <a:gd name="T19" fmla="*/ 0 h 1980"/>
              <a:gd name="T20" fmla="*/ 1620 w 1620"/>
              <a:gd name="T21" fmla="*/ 1980 h 19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20" h="1980">
                <a:moveTo>
                  <a:pt x="12" y="0"/>
                </a:moveTo>
                <a:cubicBezTo>
                  <a:pt x="6" y="548"/>
                  <a:pt x="0" y="1096"/>
                  <a:pt x="12" y="1368"/>
                </a:cubicBezTo>
                <a:cubicBezTo>
                  <a:pt x="24" y="1640"/>
                  <a:pt x="40" y="1560"/>
                  <a:pt x="84" y="1632"/>
                </a:cubicBezTo>
                <a:cubicBezTo>
                  <a:pt x="128" y="1704"/>
                  <a:pt x="188" y="1752"/>
                  <a:pt x="276" y="1800"/>
                </a:cubicBezTo>
                <a:cubicBezTo>
                  <a:pt x="364" y="1848"/>
                  <a:pt x="388" y="1890"/>
                  <a:pt x="612" y="1920"/>
                </a:cubicBezTo>
                <a:cubicBezTo>
                  <a:pt x="836" y="1950"/>
                  <a:pt x="1228" y="1965"/>
                  <a:pt x="1620" y="198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5775325" y="2571750"/>
            <a:ext cx="1844675" cy="3486150"/>
          </a:xfrm>
          <a:custGeom>
            <a:avLst/>
            <a:gdLst>
              <a:gd name="T0" fmla="*/ 36165144 w 970"/>
              <a:gd name="T1" fmla="*/ 0 h 2244"/>
              <a:gd name="T2" fmla="*/ 36165144 w 970"/>
              <a:gd name="T3" fmla="*/ 753009820 h 2244"/>
              <a:gd name="T4" fmla="*/ 253159829 w 970"/>
              <a:gd name="T5" fmla="*/ 1332249741 h 2244"/>
              <a:gd name="T6" fmla="*/ 990938479 w 970"/>
              <a:gd name="T7" fmla="*/ 1853564486 h 2244"/>
              <a:gd name="T8" fmla="*/ 2147483647 w 970"/>
              <a:gd name="T9" fmla="*/ 2147483647 h 2244"/>
              <a:gd name="T10" fmla="*/ 2147483647 w 970"/>
              <a:gd name="T11" fmla="*/ 2147483647 h 2244"/>
              <a:gd name="T12" fmla="*/ 2147483647 w 970"/>
              <a:gd name="T13" fmla="*/ 2147483647 h 2244"/>
              <a:gd name="T14" fmla="*/ 2147483647 w 970"/>
              <a:gd name="T15" fmla="*/ 2147483647 h 22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70"/>
              <a:gd name="T25" fmla="*/ 0 h 2244"/>
              <a:gd name="T26" fmla="*/ 970 w 970"/>
              <a:gd name="T27" fmla="*/ 2244 h 22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70" h="2244">
                <a:moveTo>
                  <a:pt x="10" y="0"/>
                </a:moveTo>
                <a:cubicBezTo>
                  <a:pt x="5" y="110"/>
                  <a:pt x="0" y="220"/>
                  <a:pt x="10" y="312"/>
                </a:cubicBezTo>
                <a:cubicBezTo>
                  <a:pt x="20" y="404"/>
                  <a:pt x="26" y="476"/>
                  <a:pt x="70" y="552"/>
                </a:cubicBezTo>
                <a:cubicBezTo>
                  <a:pt x="114" y="628"/>
                  <a:pt x="184" y="702"/>
                  <a:pt x="274" y="768"/>
                </a:cubicBezTo>
                <a:cubicBezTo>
                  <a:pt x="364" y="834"/>
                  <a:pt x="514" y="878"/>
                  <a:pt x="610" y="948"/>
                </a:cubicBezTo>
                <a:cubicBezTo>
                  <a:pt x="706" y="1018"/>
                  <a:pt x="794" y="1094"/>
                  <a:pt x="850" y="1188"/>
                </a:cubicBezTo>
                <a:cubicBezTo>
                  <a:pt x="906" y="1282"/>
                  <a:pt x="926" y="1336"/>
                  <a:pt x="946" y="1512"/>
                </a:cubicBezTo>
                <a:cubicBezTo>
                  <a:pt x="966" y="1688"/>
                  <a:pt x="968" y="1966"/>
                  <a:pt x="970" y="2244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581150" y="19812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1962150" y="200025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438400" y="20193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2914650" y="203835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476750" y="20574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5657850" y="207645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>
                <a:solidFill>
                  <a:srgbClr val="FF0000"/>
                </a:solidFill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143932" cy="857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Нефтяные и газовые скважины бурят при помощи буровых установок            (на суше и на море, зимой и летом)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4" name="Picture 4" descr="Буровая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7224" y="1884354"/>
            <a:ext cx="302895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Буровая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187" y="1684329"/>
            <a:ext cx="2287587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Платформа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143116"/>
            <a:ext cx="3184525" cy="35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186766" cy="9001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Буровые установки монтируются на земле, эстакадах, плавучих буровых платформах или судах.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1268" name="Picture 4" descr="http://img.slidespace.ru/2013/07/09/5063/40.jpg"/>
          <p:cNvPicPr>
            <a:picLocks noChangeAspect="1" noChangeArrowheads="1"/>
          </p:cNvPicPr>
          <p:nvPr/>
        </p:nvPicPr>
        <p:blipFill>
          <a:blip r:embed="rId2" cstate="print"/>
          <a:srcRect l="5625" t="26250" r="624" b="16249"/>
          <a:stretch>
            <a:fillRect/>
          </a:stretch>
        </p:blipFill>
        <p:spPr bwMode="auto">
          <a:xfrm>
            <a:off x="142844" y="1643050"/>
            <a:ext cx="8852100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72560" cy="100013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FFFF"/>
                </a:solidFill>
                <a:latin typeface="Georgia" pitchFamily="18" charset="0"/>
              </a:rPr>
              <a:t>В нефтегазовой отрасли бурят скважины следующего назначения:</a:t>
            </a:r>
            <a:endParaRPr lang="ru-RU" sz="3200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>
            <a:noAutofit/>
          </a:bodyPr>
          <a:lstStyle/>
          <a:p>
            <a:pPr indent="0"/>
            <a:r>
              <a:rPr lang="ru-RU" sz="1700" b="1" dirty="0" smtClean="0">
                <a:solidFill>
                  <a:srgbClr val="00FFFF"/>
                </a:solidFill>
                <a:latin typeface="Georgia" pitchFamily="18" charset="0"/>
              </a:rPr>
              <a:t>Разведочные</a:t>
            </a:r>
            <a:r>
              <a:rPr lang="ru-RU" sz="1700" dirty="0" smtClean="0">
                <a:latin typeface="Georgia" pitchFamily="18" charset="0"/>
              </a:rPr>
              <a:t> – для выявления продуктивных горизонтов, оконтуривания, испытания и оценки их промышленного значения. </a:t>
            </a:r>
          </a:p>
          <a:p>
            <a:pPr indent="0"/>
            <a:r>
              <a:rPr lang="ru-RU" sz="1700" b="1" dirty="0" smtClean="0">
                <a:solidFill>
                  <a:srgbClr val="00FFFF"/>
                </a:solidFill>
                <a:latin typeface="Georgia" pitchFamily="18" charset="0"/>
              </a:rPr>
              <a:t>Эксплуатационные</a:t>
            </a:r>
            <a:r>
              <a:rPr lang="ru-RU" sz="1700" dirty="0" smtClean="0">
                <a:latin typeface="Georgia" pitchFamily="18" charset="0"/>
              </a:rPr>
              <a:t> – для добычи нефти, газа и газового конденсата. </a:t>
            </a:r>
          </a:p>
          <a:p>
            <a:pPr indent="0"/>
            <a:r>
              <a:rPr lang="ru-RU" sz="1700" b="1" dirty="0" smtClean="0">
                <a:solidFill>
                  <a:srgbClr val="00FFFF"/>
                </a:solidFill>
                <a:latin typeface="Georgia" pitchFamily="18" charset="0"/>
              </a:rPr>
              <a:t>Нагнетательные</a:t>
            </a:r>
            <a:r>
              <a:rPr lang="ru-RU" sz="1700" dirty="0" smtClean="0">
                <a:latin typeface="Georgia" pitchFamily="18" charset="0"/>
              </a:rPr>
              <a:t> – для закачки в продуктивные горизонты воды (реже воздуха, газа) с целью поддержания пластового давления и продления фонтанного периода разработки месторождений, увеличения дебита эксплуатационных скважин, снабженных насосами и воздушными подъемниками. </a:t>
            </a:r>
          </a:p>
          <a:p>
            <a:pPr indent="0"/>
            <a:r>
              <a:rPr lang="ru-RU" sz="1700" b="1" dirty="0" smtClean="0">
                <a:solidFill>
                  <a:srgbClr val="00FFFF"/>
                </a:solidFill>
                <a:latin typeface="Georgia" pitchFamily="18" charset="0"/>
              </a:rPr>
              <a:t>Специальные</a:t>
            </a:r>
            <a:r>
              <a:rPr lang="ru-RU" sz="1700" dirty="0" smtClean="0">
                <a:latin typeface="Georgia" pitchFamily="18" charset="0"/>
              </a:rPr>
              <a:t> - опорные, параметрические, оценочные, контрольные – для изучения геологического строения малоизвестного района, определения изменения </a:t>
            </a:r>
            <a:r>
              <a:rPr lang="ru-RU" sz="1700" dirty="0" err="1" smtClean="0">
                <a:latin typeface="Georgia" pitchFamily="18" charset="0"/>
              </a:rPr>
              <a:t>коллекторских</a:t>
            </a:r>
            <a:r>
              <a:rPr lang="ru-RU" sz="1700" dirty="0" smtClean="0">
                <a:latin typeface="Georgia" pitchFamily="18" charset="0"/>
              </a:rPr>
              <a:t> свойств продуктивных пластов, наблюдения за пластовым давлением и фронтом движения водонефтяного контакта, степени выработки отдельных участков пласта, термического воздействия на пласт, обеспечения внутрипластового горения, газификации </a:t>
            </a:r>
            <a:r>
              <a:rPr lang="ru-RU" sz="1700" dirty="0" err="1" smtClean="0">
                <a:latin typeface="Georgia" pitchFamily="18" charset="0"/>
              </a:rPr>
              <a:t>нефтей</a:t>
            </a:r>
            <a:r>
              <a:rPr lang="ru-RU" sz="1700" dirty="0" smtClean="0">
                <a:latin typeface="Georgia" pitchFamily="18" charset="0"/>
              </a:rPr>
              <a:t>, сброса сточных вод в глубокозалегающие поглощающие пласты и др. </a:t>
            </a:r>
          </a:p>
          <a:p>
            <a:pPr indent="0"/>
            <a:r>
              <a:rPr lang="ru-RU" sz="1700" b="1" dirty="0" smtClean="0">
                <a:solidFill>
                  <a:srgbClr val="00FFFF"/>
                </a:solidFill>
                <a:latin typeface="Georgia" pitchFamily="18" charset="0"/>
              </a:rPr>
              <a:t>Структурно-поисковые</a:t>
            </a:r>
            <a:r>
              <a:rPr lang="ru-RU" sz="1700" dirty="0" smtClean="0">
                <a:latin typeface="Georgia" pitchFamily="18" charset="0"/>
              </a:rPr>
              <a:t> – для уточнения положения перспективных </a:t>
            </a:r>
            <a:r>
              <a:rPr lang="ru-RU" sz="1700" dirty="0" err="1" smtClean="0">
                <a:latin typeface="Georgia" pitchFamily="18" charset="0"/>
              </a:rPr>
              <a:t>нефте-газоносных</a:t>
            </a:r>
            <a:r>
              <a:rPr lang="ru-RU" sz="1700" dirty="0" smtClean="0">
                <a:latin typeface="Georgia" pitchFamily="18" charset="0"/>
              </a:rPr>
              <a:t> структур по повторяющим их очертания верхним маркирующим (определяющим) горизонтам, по данным бурения мелких, менее дорогих скважин небольшого диаметра.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3328982" cy="42148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Сегодня нефтяные и газовые скважины представляют собой капитальные дорогостоящие сооружения, служащие много десятилетий.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4" name="Picture 3" descr="Платформа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642918"/>
            <a:ext cx="4422775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643998" cy="121444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FFFF"/>
                </a:solidFill>
                <a:latin typeface="Georgia" pitchFamily="18" charset="0"/>
              </a:rPr>
              <a:t>Скважины соединяют продуктивный пласт с дневной поверхностью долговечным каналом</a:t>
            </a:r>
            <a:endParaRPr lang="ru-RU" sz="2800" dirty="0">
              <a:solidFill>
                <a:srgbClr val="00FFFF"/>
              </a:solidFill>
              <a:latin typeface="Georgia" pitchFamily="18" charset="0"/>
            </a:endParaRPr>
          </a:p>
        </p:txBody>
      </p:sp>
      <p:graphicFrame>
        <p:nvGraphicFramePr>
          <p:cNvPr id="224259" name="Object 3"/>
          <p:cNvGraphicFramePr>
            <a:graphicFrameLocks noChangeAspect="1"/>
          </p:cNvGraphicFramePr>
          <p:nvPr/>
        </p:nvGraphicFramePr>
        <p:xfrm>
          <a:off x="857224" y="2071678"/>
          <a:ext cx="7639971" cy="4143404"/>
        </p:xfrm>
        <a:graphic>
          <a:graphicData uri="http://schemas.openxmlformats.org/presentationml/2006/ole">
            <p:oleObj spid="_x0000_s8193" name="Corel PHOTO-PAINT 9.0 Image" r:id="rId3" imgW="6657143" imgH="360952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2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СПОСОБЫ БУРЕНИЯ СКВАЖИН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97207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Georgia" pitchFamily="18" charset="0"/>
              </a:rPr>
              <a:t>Бурить скважины можно </a:t>
            </a:r>
          </a:p>
          <a:p>
            <a:r>
              <a:rPr lang="ru-RU" dirty="0" smtClean="0">
                <a:latin typeface="Georgia" pitchFamily="18" charset="0"/>
              </a:rPr>
              <a:t>механическим, </a:t>
            </a:r>
          </a:p>
          <a:p>
            <a:r>
              <a:rPr lang="ru-RU" dirty="0" smtClean="0">
                <a:latin typeface="Georgia" pitchFamily="18" charset="0"/>
              </a:rPr>
              <a:t>термическим, </a:t>
            </a:r>
          </a:p>
          <a:p>
            <a:r>
              <a:rPr lang="ru-RU" dirty="0" smtClean="0">
                <a:latin typeface="Georgia" pitchFamily="18" charset="0"/>
              </a:rPr>
              <a:t>электроимпульсным и другими способами (несколько десятков) Промышленное применение находят только способы механического бурения – ударное и вращательное.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467600" cy="917596"/>
          </a:xfrm>
        </p:spPr>
        <p:txBody>
          <a:bodyPr>
            <a:normAutofit/>
          </a:bodyPr>
          <a:lstStyle/>
          <a:p>
            <a:pPr algn="ctr"/>
            <a:r>
              <a:rPr lang="ru-RU" sz="4100" dirty="0" smtClean="0">
                <a:solidFill>
                  <a:srgbClr val="00FFFF"/>
                </a:solidFill>
                <a:latin typeface="Georgia" pitchFamily="18" charset="0"/>
              </a:rPr>
              <a:t>УДАРНОЕ БУРЕНИЕ</a:t>
            </a:r>
            <a:endParaRPr lang="ru-RU" sz="4100" dirty="0">
              <a:solidFill>
                <a:srgbClr val="00FFFF"/>
              </a:solidFill>
              <a:latin typeface="Georgia" pitchFamily="18" charset="0"/>
            </a:endParaRPr>
          </a:p>
        </p:txBody>
      </p:sp>
      <p:pic>
        <p:nvPicPr>
          <p:cNvPr id="4" name="Picture 2" descr="1-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2727606" cy="511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786050" y="4357694"/>
            <a:ext cx="5799138" cy="11541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2800" b="1" i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ударно-канатного бурения скважин</a:t>
            </a:r>
            <a:endParaRPr lang="ru-RU" sz="2800" i="1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ВРАЩАТЕЛЬНОЕ БУРЕНИЕ СКВАЖИН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715436" cy="51149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Существует две разновидности вращательного бурения – </a:t>
            </a:r>
            <a:r>
              <a:rPr lang="ru-RU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роторный</a:t>
            </a:r>
            <a:r>
              <a:rPr lang="ru-RU" sz="2000" dirty="0" smtClean="0">
                <a:latin typeface="Georgia" pitchFamily="18" charset="0"/>
              </a:rPr>
              <a:t> и </a:t>
            </a:r>
            <a:r>
              <a:rPr lang="ru-RU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 забойными двигателями</a:t>
            </a:r>
            <a:r>
              <a:rPr lang="ru-RU" sz="2000" dirty="0" smtClean="0">
                <a:latin typeface="Georgia" pitchFamily="18" charset="0"/>
              </a:rPr>
              <a:t>. </a:t>
            </a: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При вращательном бурении разрушение породы происходит в результате одновременного воздействия на долото осевой нагрузки и крутящего момента. Под действием нагрузки долото внедряется в породу, а под влиянием крутящего момента скалывает ее. Характерной особенностью вращательного бурения является промывка скважины потоком жидкости (или продувка).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4098" name="Picture 2" descr="http://himburservice.ru/wp-content/uploads/2012/05/burenie-skvazhiny-svoimi-rukam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2285992"/>
            <a:ext cx="2500330" cy="2044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340042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При роторном бурении углубление долота в породу происходит при движении вдоль оси скважины вращающейся бурильной колонны.</a:t>
            </a: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endParaRPr lang="ru-RU" sz="2000" dirty="0" smtClean="0">
              <a:latin typeface="Georgia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При бурении с забойным двигателем – бурильная колонна не вращается.</a:t>
            </a:r>
          </a:p>
          <a:p>
            <a:pPr>
              <a:buNone/>
            </a:pPr>
            <a:endParaRPr lang="ru-RU" sz="2000" dirty="0">
              <a:latin typeface="Georgia" pitchFamily="18" charset="0"/>
            </a:endParaRPr>
          </a:p>
        </p:txBody>
      </p:sp>
      <p:pic>
        <p:nvPicPr>
          <p:cNvPr id="4" name="Picture 3" descr="1-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285728"/>
            <a:ext cx="4495800" cy="578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071934" y="6143644"/>
            <a:ext cx="4460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вращательного бурения скважин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7467600" cy="25717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FFFF"/>
                </a:solidFill>
                <a:latin typeface="Georgia" pitchFamily="18" charset="0"/>
              </a:rPr>
              <a:t>ФИЗИКО-МЕХАНИЧЕСКИЕ СВОЙСТВА ГОРНЫХ ПОРОД И ПРОЦЕСС ИХ РАЗРУШЕНИЯ ПРИ БУРЕНИИ</a:t>
            </a:r>
            <a:endParaRPr lang="ru-RU" sz="4000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928934"/>
            <a:ext cx="8715436" cy="371477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Физические свойства </a:t>
            </a:r>
            <a:r>
              <a:rPr lang="ru-RU" sz="2000" dirty="0" smtClean="0">
                <a:latin typeface="Georgia" pitchFamily="18" charset="0"/>
              </a:rPr>
              <a:t>– характеризуют физическое состояние горных пород (степень связности, пористость, плотность, структура, текстура, зернистость)</a:t>
            </a:r>
          </a:p>
          <a:p>
            <a:endParaRPr lang="ru-RU" sz="2000" dirty="0" smtClean="0">
              <a:latin typeface="Georgia" pitchFamily="18" charset="0"/>
            </a:endParaRPr>
          </a:p>
          <a:p>
            <a:endParaRPr lang="ru-RU" sz="2000" dirty="0" smtClean="0"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Механические свойства </a:t>
            </a:r>
            <a:r>
              <a:rPr lang="ru-RU" sz="2000" dirty="0" smtClean="0">
                <a:latin typeface="Georgia" pitchFamily="18" charset="0"/>
              </a:rPr>
              <a:t>– выражаются в способности горных пород оказывать сопротивление деформированию и разрушению под действием внешних сил (прочность, твердость, </a:t>
            </a:r>
            <a:r>
              <a:rPr lang="ru-RU" sz="2000" dirty="0" err="1" smtClean="0">
                <a:latin typeface="Georgia" pitchFamily="18" charset="0"/>
              </a:rPr>
              <a:t>абразивность</a:t>
            </a:r>
            <a:r>
              <a:rPr lang="ru-RU" sz="2000" dirty="0" smtClean="0">
                <a:latin typeface="Georgia" pitchFamily="18" charset="0"/>
              </a:rPr>
              <a:t>, упругость, хрупкость, пластичность)</a:t>
            </a:r>
          </a:p>
          <a:p>
            <a:endParaRPr lang="ru-RU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upload.wikimedia.org/wikipedia/commons/thumb/8/81/Blow_out_preventor-italy.JPG/300px-Blow_out_preventor-italy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596" y="1071546"/>
            <a:ext cx="3537221" cy="2428892"/>
          </a:xfrm>
          <a:prstGeom prst="rect">
            <a:avLst/>
          </a:prstGeom>
          <a:noFill/>
        </p:spPr>
      </p:pic>
      <p:pic>
        <p:nvPicPr>
          <p:cNvPr id="51206" name="Picture 6" descr="http://www.mirnefti.ru/UserFiles/Image/oilwell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1928802"/>
            <a:ext cx="4520288" cy="3904385"/>
          </a:xfrm>
          <a:prstGeom prst="rect">
            <a:avLst/>
          </a:prstGeom>
          <a:noFill/>
        </p:spPr>
      </p:pic>
      <p:pic>
        <p:nvPicPr>
          <p:cNvPr id="5" name="Picture 4" descr="http://www.kz.all.biz/img/kz/service_catalog/7385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14752"/>
            <a:ext cx="3786214" cy="2421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Деформационные свойства горных пород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Горные породы под воздействием внешних нагрузок не вызывающих их разрушения претерпевают деформации, исчезающие после удаления нагрузки или остающиеся.</a:t>
            </a: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Во втором </a:t>
            </a:r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</a:rPr>
              <a:t>– ПЛАСТИЧНОСТЬ</a:t>
            </a:r>
          </a:p>
          <a:p>
            <a:pPr>
              <a:buNone/>
            </a:pPr>
            <a:r>
              <a:rPr lang="ru-RU" sz="2000" dirty="0" smtClean="0">
                <a:latin typeface="Georgia" pitchFamily="18" charset="0"/>
              </a:rPr>
              <a:t>В первом случае это – </a:t>
            </a:r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</a:rPr>
              <a:t>УПРУГОСТЬ</a:t>
            </a:r>
          </a:p>
          <a:p>
            <a:pPr>
              <a:buNone/>
            </a:pPr>
            <a:endParaRPr lang="ru-RU" sz="2000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596" y="3500438"/>
            <a:ext cx="7743852" cy="10001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Georgia" pitchFamily="18" charset="0"/>
              </a:rPr>
              <a:t>ПРОЧНОСТЬ ГОРНЫХ ПОРОД </a:t>
            </a:r>
            <a:r>
              <a:rPr kumimoji="0" lang="ru-RU" sz="200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– 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способность сопротивляться внешним силам стремящимся разрушить связь между зернами</a:t>
            </a:r>
            <a:endParaRPr kumimoji="0" lang="ru-RU" sz="200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14348" y="4786322"/>
            <a:ext cx="6019800" cy="140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>
                <a:latin typeface="Georgia" pitchFamily="18" charset="0"/>
              </a:rPr>
              <a:t> Минералогический состав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>
                <a:latin typeface="Georgia" pitchFamily="18" charset="0"/>
              </a:rPr>
              <a:t> Структура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>
                <a:latin typeface="Georgia" pitchFamily="18" charset="0"/>
              </a:rPr>
              <a:t> Текстура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>
                <a:latin typeface="Georgia" pitchFamily="18" charset="0"/>
              </a:rPr>
              <a:t> Пористость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ru-RU" sz="1600" dirty="0">
                <a:latin typeface="Georgia" pitchFamily="18" charset="0"/>
              </a:rPr>
              <a:t> </a:t>
            </a:r>
            <a:r>
              <a:rPr lang="ru-RU" sz="1600" dirty="0" err="1">
                <a:latin typeface="Georgia" pitchFamily="18" charset="0"/>
              </a:rPr>
              <a:t>Выветрилость</a:t>
            </a:r>
            <a:r>
              <a:rPr lang="ru-RU" sz="1600" dirty="0">
                <a:latin typeface="Georgia" pitchFamily="18" charset="0"/>
              </a:rPr>
              <a:t> и др.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7158" y="4429132"/>
            <a:ext cx="6438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Georgia" pitchFamily="18" charset="0"/>
              </a:rPr>
              <a:t>На прочность влияет: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 advAuto="0"/>
      <p:bldP spid="5" grpId="0" build="p" autoUpdateAnimBg="0" advAuto="0"/>
      <p:bldP spid="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28596" y="857232"/>
            <a:ext cx="7215238" cy="121444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000" dirty="0" smtClean="0">
                <a:latin typeface="Georgia" pitchFamily="18" charset="0"/>
              </a:rPr>
              <a:t>Прочность уменьшается  с увеличением влажности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dirty="0" smtClean="0">
                <a:latin typeface="Georgia" pitchFamily="18" charset="0"/>
              </a:rPr>
              <a:t>При уменьшении пористости прочность возрастает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dirty="0" smtClean="0">
                <a:latin typeface="Georgia" pitchFamily="18" charset="0"/>
              </a:rPr>
              <a:t>Наибольшая прочность проявляется при сжатии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5720" y="2000240"/>
            <a:ext cx="86487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latin typeface="Georgia" pitchFamily="18" charset="0"/>
              </a:rPr>
              <a:t>Прочность породы на </a:t>
            </a:r>
            <a:r>
              <a:rPr lang="ru-RU" sz="2000" u="sng" dirty="0">
                <a:latin typeface="Georgia" pitchFamily="18" charset="0"/>
              </a:rPr>
              <a:t>скалывание</a:t>
            </a:r>
            <a:r>
              <a:rPr lang="ru-RU" sz="2000" dirty="0">
                <a:latin typeface="Georgia" pitchFamily="18" charset="0"/>
              </a:rPr>
              <a:t> в 10-15 раз меньше прочности на сжатие, а прочность при </a:t>
            </a:r>
            <a:r>
              <a:rPr lang="ru-RU" sz="2000" u="sng" dirty="0">
                <a:latin typeface="Georgia" pitchFamily="18" charset="0"/>
              </a:rPr>
              <a:t>растяжении</a:t>
            </a:r>
            <a:r>
              <a:rPr lang="ru-RU" sz="2000" dirty="0">
                <a:latin typeface="Georgia" pitchFamily="18" charset="0"/>
              </a:rPr>
              <a:t> в 1,5-2 раза меньше, чем прочность на скалывание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00034" y="428604"/>
            <a:ext cx="7277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dirty="0">
                <a:latin typeface="Georgia" pitchFamily="18" charset="0"/>
              </a:rPr>
              <a:t>ЗАКОНОМЕРНОСТИ: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57158" y="3214686"/>
            <a:ext cx="8143934" cy="127158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20624" marR="0" lvl="0" indent="-38404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  <a:cs typeface="Times New Roman" pitchFamily="18" charset="0"/>
              </a:rPr>
              <a:t>ТВЕРДОСТЬ ГОРНЫХ ПОРОД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 – 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  <a:cs typeface="Times New Roman" pitchFamily="18" charset="0"/>
              </a:rPr>
              <a:t>способность оказывать сопротивление проникновению в нее (внедрению) 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более твердого тела (долота)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14282" y="4214818"/>
            <a:ext cx="838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u="sng" dirty="0">
                <a:latin typeface="Georgia" pitchFamily="18" charset="0"/>
              </a:rPr>
              <a:t>Различают: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dirty="0">
                <a:latin typeface="Georgia" pitchFamily="18" charset="0"/>
              </a:rPr>
              <a:t> </a:t>
            </a:r>
            <a:r>
              <a:rPr lang="ru-RU" sz="2000" dirty="0" err="1">
                <a:latin typeface="Georgia" pitchFamily="18" charset="0"/>
              </a:rPr>
              <a:t>Агрегативную</a:t>
            </a:r>
            <a:r>
              <a:rPr lang="ru-RU" sz="2000" dirty="0">
                <a:latin typeface="Georgia" pitchFamily="18" charset="0"/>
              </a:rPr>
              <a:t> твердость (породы в целом)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 dirty="0">
                <a:latin typeface="Georgia" pitchFamily="18" charset="0"/>
              </a:rPr>
              <a:t> Твердость отдельных минералов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 advAuto="0"/>
      <p:bldP spid="5" grpId="0" autoUpdateAnimBg="0"/>
      <p:bldP spid="6" grpId="0" autoUpdateAnimBg="0"/>
      <p:bldP spid="8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85720" y="428604"/>
            <a:ext cx="8153400" cy="121444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None/>
            </a:pPr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АБРАЗИВНОСТЬ ГОРНЫХ ПОРОД</a:t>
            </a:r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–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способность </a:t>
            </a:r>
            <a:r>
              <a:rPr lang="ru-RU" sz="2000" dirty="0" smtClean="0">
                <a:latin typeface="Georgia" pitchFamily="18" charset="0"/>
              </a:rPr>
              <a:t>породы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изнашивать контактирующий с ней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породоразрушающий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инструмент в процессе их взаимодействия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5720" y="1428736"/>
            <a:ext cx="830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u="sng" dirty="0">
                <a:latin typeface="Georgia" pitchFamily="18" charset="0"/>
              </a:rPr>
              <a:t>Наибольшей </a:t>
            </a:r>
            <a:r>
              <a:rPr lang="ru-RU" sz="2000" u="sng" dirty="0" err="1">
                <a:latin typeface="Georgia" pitchFamily="18" charset="0"/>
              </a:rPr>
              <a:t>абразивностью</a:t>
            </a:r>
            <a:r>
              <a:rPr lang="ru-RU" sz="2000" dirty="0">
                <a:latin typeface="Georgia" pitchFamily="18" charset="0"/>
              </a:rPr>
              <a:t> обладают породы, в которых твердые минералы сцементированы мягким материалом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596" y="2071678"/>
            <a:ext cx="68770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latin typeface="Georgia" pitchFamily="18" charset="0"/>
              </a:rPr>
              <a:t>Абразивными свойствами обладает и шлам горной породы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57158" y="2857496"/>
            <a:ext cx="8062940" cy="10001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Georgia" pitchFamily="18" charset="0"/>
              </a:rPr>
              <a:t>УСТОЙЧИВОСТЬ ГОРНЫХ ПОРОД 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– способность горных пород не обрушаться при обнажении их в массиве буровой скважиной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57158" y="3857628"/>
            <a:ext cx="850582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Georgia" pitchFamily="18" charset="0"/>
              </a:rPr>
              <a:t>I</a:t>
            </a:r>
            <a:r>
              <a:rPr lang="ru-RU" sz="2000" dirty="0">
                <a:latin typeface="Georgia" pitchFamily="18" charset="0"/>
              </a:rPr>
              <a:t> группа – </a:t>
            </a:r>
            <a:r>
              <a:rPr lang="ru-RU" sz="2000" u="sng" dirty="0">
                <a:latin typeface="Georgia" pitchFamily="18" charset="0"/>
              </a:rPr>
              <a:t>весьма неустойчивые</a:t>
            </a:r>
            <a:r>
              <a:rPr lang="ru-RU" sz="2000" dirty="0">
                <a:latin typeface="Georgia" pitchFamily="18" charset="0"/>
              </a:rPr>
              <a:t> (пески, гравий, галечник)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Georgia" pitchFamily="18" charset="0"/>
              </a:rPr>
              <a:t>II</a:t>
            </a:r>
            <a:r>
              <a:rPr lang="ru-RU" sz="2000" dirty="0">
                <a:latin typeface="Georgia" pitchFamily="18" charset="0"/>
              </a:rPr>
              <a:t> группа – </a:t>
            </a:r>
            <a:r>
              <a:rPr lang="ru-RU" sz="2000" u="sng" dirty="0">
                <a:latin typeface="Georgia" pitchFamily="18" charset="0"/>
              </a:rPr>
              <a:t>с изменяющейся</a:t>
            </a:r>
            <a:r>
              <a:rPr lang="ru-RU" sz="2000" dirty="0">
                <a:latin typeface="Georgia" pitchFamily="18" charset="0"/>
              </a:rPr>
              <a:t> устойчивостью (глины, соли, мерзлые породы и др.)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Georgia" pitchFamily="18" charset="0"/>
              </a:rPr>
              <a:t>III</a:t>
            </a:r>
            <a:r>
              <a:rPr lang="ru-RU" sz="2000" dirty="0">
                <a:latin typeface="Georgia" pitchFamily="18" charset="0"/>
              </a:rPr>
              <a:t> группа – </a:t>
            </a:r>
            <a:r>
              <a:rPr lang="ru-RU" sz="2000" u="sng" dirty="0">
                <a:latin typeface="Georgia" pitchFamily="18" charset="0"/>
              </a:rPr>
              <a:t>слабоустойчивые</a:t>
            </a:r>
            <a:r>
              <a:rPr lang="ru-RU" sz="2000" dirty="0">
                <a:latin typeface="Georgia" pitchFamily="18" charset="0"/>
              </a:rPr>
              <a:t> (слабые песчаники, сланцы)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Georgia" pitchFamily="18" charset="0"/>
              </a:rPr>
              <a:t>IV</a:t>
            </a:r>
            <a:r>
              <a:rPr lang="ru-RU" sz="2000" dirty="0">
                <a:latin typeface="Georgia" pitchFamily="18" charset="0"/>
              </a:rPr>
              <a:t> группа – </a:t>
            </a:r>
            <a:r>
              <a:rPr lang="ru-RU" sz="2000" u="sng" dirty="0">
                <a:latin typeface="Georgia" pitchFamily="18" charset="0"/>
              </a:rPr>
              <a:t>устойчивые</a:t>
            </a:r>
            <a:r>
              <a:rPr lang="en-US" sz="2000" dirty="0">
                <a:latin typeface="Georgia" pitchFamily="18" charset="0"/>
              </a:rPr>
              <a:t> (</a:t>
            </a:r>
            <a:r>
              <a:rPr lang="ru-RU" sz="2000" dirty="0">
                <a:latin typeface="Georgia" pitchFamily="18" charset="0"/>
              </a:rPr>
              <a:t>крепкие осадочные породы монолитные или </a:t>
            </a:r>
            <a:r>
              <a:rPr lang="ru-RU" sz="2000" dirty="0" err="1">
                <a:latin typeface="Georgia" pitchFamily="18" charset="0"/>
              </a:rPr>
              <a:t>слаботрещиноватые</a:t>
            </a:r>
            <a:r>
              <a:rPr lang="ru-RU" sz="2000" dirty="0">
                <a:latin typeface="Georgia" pitchFamily="18" charset="0"/>
              </a:rPr>
              <a:t>, не затронутые выветриванием</a:t>
            </a:r>
            <a:r>
              <a:rPr lang="en-US" sz="2000" dirty="0">
                <a:latin typeface="Georgia" pitchFamily="18" charset="0"/>
              </a:rPr>
              <a:t>)</a:t>
            </a:r>
            <a:endParaRPr lang="ru-RU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8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66"/>
            <a:ext cx="8153400" cy="85725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None/>
            </a:pPr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</a:rPr>
              <a:t>БУРИМОСТЬ ГОРНЫХ ПОРОД </a:t>
            </a:r>
            <a:r>
              <a:rPr lang="ru-RU" sz="2000" dirty="0" smtClean="0">
                <a:latin typeface="Georgia" pitchFamily="18" charset="0"/>
              </a:rPr>
              <a:t>– способность породы разрушаться под действием долота.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57158" y="1214422"/>
            <a:ext cx="80581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u="sng" dirty="0" err="1">
                <a:latin typeface="Georgia" pitchFamily="18" charset="0"/>
              </a:rPr>
              <a:t>Буримость</a:t>
            </a:r>
            <a:r>
              <a:rPr lang="ru-RU" sz="2000" u="sng" dirty="0">
                <a:latin typeface="Georgia" pitchFamily="18" charset="0"/>
              </a:rPr>
              <a:t> </a:t>
            </a:r>
            <a:r>
              <a:rPr lang="ru-RU" sz="2000" dirty="0">
                <a:latin typeface="Georgia" pitchFamily="18" charset="0"/>
              </a:rPr>
              <a:t>определяется величиной </a:t>
            </a:r>
            <a:r>
              <a:rPr lang="ru-RU" sz="2000" dirty="0" err="1">
                <a:latin typeface="Georgia" pitchFamily="18" charset="0"/>
              </a:rPr>
              <a:t>углубки</a:t>
            </a:r>
            <a:r>
              <a:rPr lang="ru-RU" sz="2000" dirty="0">
                <a:latin typeface="Georgia" pitchFamily="18" charset="0"/>
              </a:rPr>
              <a:t> в данной породе за единицу чистого времени бурения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857356" y="2071678"/>
            <a:ext cx="4857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метр / час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85720" y="2857500"/>
            <a:ext cx="8229600" cy="40005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          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  <a:cs typeface="Times New Roman" pitchFamily="18" charset="0"/>
              </a:rPr>
              <a:t>Долото проникает в породу и разрушает ее вследствие 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двунаправленного 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  <a:cs typeface="Times New Roman" pitchFamily="18" charset="0"/>
              </a:rPr>
              <a:t>перемещения: 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endParaRPr kumimoji="0" lang="ru-RU" sz="2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ru-RU" sz="200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  <a:cs typeface="Times New Roman" pitchFamily="18" charset="0"/>
              </a:rPr>
              <a:t>поступательного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  <a:cs typeface="Times New Roman" pitchFamily="18" charset="0"/>
              </a:rPr>
              <a:t> сверху вниз под действием нагрузки на долото, создаваемой массой нижней части колонны бурильных труб (эта нагрузка называется осевой нагрузкой)</a:t>
            </a:r>
            <a:endParaRPr kumimoji="0" lang="ru-RU" sz="2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ru-RU" sz="200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  <a:cs typeface="Times New Roman" pitchFamily="18" charset="0"/>
              </a:rPr>
              <a:t>вращательного</a:t>
            </a:r>
            <a:r>
              <a:rPr kumimoji="0" lang="ru-RU" sz="2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  <a:cs typeface="Times New Roman" pitchFamily="18" charset="0"/>
              </a:rPr>
              <a:t>, осуществляемого забойным двигателем или ротором посредством бурильных труб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2969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По способу разрушения горной породы долота подразделяются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2875" y="1714488"/>
            <a:ext cx="8858250" cy="492922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sz="2000" b="1" u="sng" dirty="0" smtClean="0">
                <a:latin typeface="Georgia" pitchFamily="18" charset="0"/>
                <a:cs typeface="Times New Roman" pitchFamily="18" charset="0"/>
              </a:rPr>
              <a:t>Резание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–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может осуществляться 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ЛОПАСТНЫМИ ДОЛОТАМИ</a:t>
            </a:r>
          </a:p>
          <a:p>
            <a:pPr eaLnBrk="1" hangingPunct="1"/>
            <a:endParaRPr lang="ru-RU" sz="2000" b="1" dirty="0" smtClean="0">
              <a:latin typeface="Georgia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dirty="0" smtClean="0">
                <a:latin typeface="Georgia" pitchFamily="18" charset="0"/>
              </a:rPr>
              <a:t> </a:t>
            </a:r>
          </a:p>
          <a:p>
            <a:pPr eaLnBrk="1" hangingPunct="1"/>
            <a:r>
              <a:rPr lang="ru-RU" sz="2000" b="1" u="sng" dirty="0" smtClean="0">
                <a:latin typeface="Georgia" pitchFamily="18" charset="0"/>
                <a:cs typeface="Times New Roman" pitchFamily="18" charset="0"/>
              </a:rPr>
              <a:t>Скалывание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–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происходит при использовании 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ЛОПАСТНЫХ ИЛИ ШАРОШЕЧНЫХ ДОЛОТ</a:t>
            </a:r>
            <a:r>
              <a:rPr lang="ru-RU" sz="2000" b="1" dirty="0" smtClean="0">
                <a:latin typeface="Georgia" pitchFamily="18" charset="0"/>
              </a:rPr>
              <a:t> </a:t>
            </a:r>
          </a:p>
          <a:p>
            <a:pPr eaLnBrk="1" hangingPunct="1"/>
            <a:endParaRPr lang="ru-RU" sz="2000" b="1" dirty="0" smtClean="0">
              <a:latin typeface="Georgia" pitchFamily="18" charset="0"/>
            </a:endParaRPr>
          </a:p>
          <a:p>
            <a:pPr eaLnBrk="1" hangingPunct="1"/>
            <a:endParaRPr lang="ru-RU" sz="2000" b="1" dirty="0" smtClean="0">
              <a:latin typeface="Georgia" pitchFamily="18" charset="0"/>
            </a:endParaRPr>
          </a:p>
          <a:p>
            <a:pPr eaLnBrk="1" hangingPunct="1"/>
            <a:r>
              <a:rPr lang="ru-RU" sz="2000" b="1" u="sng" dirty="0" smtClean="0">
                <a:latin typeface="Georgia" pitchFamily="18" charset="0"/>
                <a:cs typeface="Times New Roman" pitchFamily="18" charset="0"/>
              </a:rPr>
              <a:t>Дробление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–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может осуществляться только 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ШАРОШЕЧНЫМИ ДОЛОТАМИ</a:t>
            </a:r>
            <a:r>
              <a:rPr lang="ru-RU" sz="2000" b="1" dirty="0" smtClean="0">
                <a:latin typeface="Georgia" pitchFamily="18" charset="0"/>
              </a:rPr>
              <a:t> </a:t>
            </a:r>
          </a:p>
          <a:p>
            <a:pPr eaLnBrk="1" hangingPunct="1"/>
            <a:endParaRPr lang="ru-RU" sz="2000" b="1" dirty="0" smtClean="0">
              <a:latin typeface="Georgia" pitchFamily="18" charset="0"/>
            </a:endParaRPr>
          </a:p>
          <a:p>
            <a:pPr eaLnBrk="1" hangingPunct="1"/>
            <a:endParaRPr lang="ru-RU" sz="2000" b="1" dirty="0" smtClean="0">
              <a:latin typeface="Georgia" pitchFamily="18" charset="0"/>
            </a:endParaRPr>
          </a:p>
          <a:p>
            <a:pPr eaLnBrk="1" hangingPunct="1"/>
            <a:r>
              <a:rPr lang="ru-RU" sz="2000" b="1" u="sng" dirty="0" smtClean="0">
                <a:latin typeface="Georgia" pitchFamily="18" charset="0"/>
              </a:rPr>
              <a:t>И</a:t>
            </a:r>
            <a:r>
              <a:rPr lang="ru-RU" sz="2000" b="1" u="sng" dirty="0" smtClean="0">
                <a:latin typeface="Georgia" pitchFamily="18" charset="0"/>
                <a:cs typeface="Times New Roman" pitchFamily="18" charset="0"/>
              </a:rPr>
              <a:t>стирания и резания</a:t>
            </a:r>
            <a:r>
              <a:rPr lang="ru-RU" sz="2000" b="1" dirty="0" smtClean="0">
                <a:latin typeface="Georgia" pitchFamily="18" charset="0"/>
              </a:rPr>
              <a:t> – </a:t>
            </a:r>
            <a:r>
              <a:rPr lang="ru-RU" sz="2000" dirty="0" smtClean="0">
                <a:latin typeface="Georgia" pitchFamily="18" charset="0"/>
              </a:rPr>
              <a:t>такое сочетание наблюдается при использовании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АЛМАЗНЫ</a:t>
            </a:r>
            <a:r>
              <a:rPr lang="ru-RU" sz="2000" b="1" dirty="0" smtClean="0">
                <a:latin typeface="Georgia" pitchFamily="18" charset="0"/>
              </a:rPr>
              <a:t>Х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ДОЛОТ</a:t>
            </a:r>
            <a:endParaRPr lang="ru-RU" sz="2000" b="1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05200" y="695324"/>
            <a:ext cx="5391150" cy="19431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sz="3200" dirty="0" smtClean="0">
                <a:latin typeface="Georgia" pitchFamily="18" charset="0"/>
              </a:rPr>
              <a:t>Схемы разрушения горной породы на забое скважины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09600" y="2709862"/>
            <a:ext cx="2457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>
                <a:latin typeface="Georgia" pitchFamily="18" charset="0"/>
              </a:rPr>
              <a:t>Резание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43042" y="5429264"/>
            <a:ext cx="2876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>
                <a:latin typeface="Georgia" pitchFamily="18" charset="0"/>
              </a:rPr>
              <a:t>Дробление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105525" y="5248274"/>
            <a:ext cx="30384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Georgia" pitchFamily="18" charset="0"/>
              </a:rPr>
              <a:t>Истирание (микрорезание)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342900" y="552449"/>
            <a:ext cx="2886075" cy="2209800"/>
            <a:chOff x="216" y="402"/>
            <a:chExt cx="1818" cy="1392"/>
          </a:xfrm>
        </p:grpSpPr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88" y="732"/>
              <a:ext cx="1680" cy="696"/>
            </a:xfrm>
            <a:prstGeom prst="rect">
              <a:avLst/>
            </a:prstGeom>
            <a:gradFill rotWithShape="0">
              <a:gsLst>
                <a:gs pos="0">
                  <a:srgbClr val="FFFFE1"/>
                </a:gs>
                <a:gs pos="50000">
                  <a:schemeClr val="bg1"/>
                </a:gs>
                <a:gs pos="100000">
                  <a:srgbClr val="FFFFE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000">
                <a:latin typeface="Georgia" pitchFamily="18" charset="0"/>
              </a:endParaRPr>
            </a:p>
          </p:txBody>
        </p:sp>
        <p:sp>
          <p:nvSpPr>
            <p:cNvPr id="10" name="Freeform 8" descr="Почтовая бумага"/>
            <p:cNvSpPr>
              <a:spLocks/>
            </p:cNvSpPr>
            <p:nvPr/>
          </p:nvSpPr>
          <p:spPr bwMode="auto">
            <a:xfrm>
              <a:off x="264" y="1062"/>
              <a:ext cx="1734" cy="678"/>
            </a:xfrm>
            <a:custGeom>
              <a:avLst/>
              <a:gdLst>
                <a:gd name="T0" fmla="*/ 1716 w 1734"/>
                <a:gd name="T1" fmla="*/ 264 h 678"/>
                <a:gd name="T2" fmla="*/ 780 w 1734"/>
                <a:gd name="T3" fmla="*/ 264 h 678"/>
                <a:gd name="T4" fmla="*/ 744 w 1734"/>
                <a:gd name="T5" fmla="*/ 234 h 678"/>
                <a:gd name="T6" fmla="*/ 714 w 1734"/>
                <a:gd name="T7" fmla="*/ 192 h 678"/>
                <a:gd name="T8" fmla="*/ 690 w 1734"/>
                <a:gd name="T9" fmla="*/ 126 h 678"/>
                <a:gd name="T10" fmla="*/ 660 w 1734"/>
                <a:gd name="T11" fmla="*/ 96 h 678"/>
                <a:gd name="T12" fmla="*/ 624 w 1734"/>
                <a:gd name="T13" fmla="*/ 54 h 678"/>
                <a:gd name="T14" fmla="*/ 582 w 1734"/>
                <a:gd name="T15" fmla="*/ 18 h 678"/>
                <a:gd name="T16" fmla="*/ 522 w 1734"/>
                <a:gd name="T17" fmla="*/ 6 h 678"/>
                <a:gd name="T18" fmla="*/ 480 w 1734"/>
                <a:gd name="T19" fmla="*/ 0 h 678"/>
                <a:gd name="T20" fmla="*/ 438 w 1734"/>
                <a:gd name="T21" fmla="*/ 12 h 678"/>
                <a:gd name="T22" fmla="*/ 408 w 1734"/>
                <a:gd name="T23" fmla="*/ 42 h 678"/>
                <a:gd name="T24" fmla="*/ 402 w 1734"/>
                <a:gd name="T25" fmla="*/ 78 h 678"/>
                <a:gd name="T26" fmla="*/ 426 w 1734"/>
                <a:gd name="T27" fmla="*/ 114 h 678"/>
                <a:gd name="T28" fmla="*/ 474 w 1734"/>
                <a:gd name="T29" fmla="*/ 120 h 678"/>
                <a:gd name="T30" fmla="*/ 498 w 1734"/>
                <a:gd name="T31" fmla="*/ 78 h 678"/>
                <a:gd name="T32" fmla="*/ 552 w 1734"/>
                <a:gd name="T33" fmla="*/ 114 h 678"/>
                <a:gd name="T34" fmla="*/ 600 w 1734"/>
                <a:gd name="T35" fmla="*/ 162 h 678"/>
                <a:gd name="T36" fmla="*/ 636 w 1734"/>
                <a:gd name="T37" fmla="*/ 186 h 678"/>
                <a:gd name="T38" fmla="*/ 642 w 1734"/>
                <a:gd name="T39" fmla="*/ 234 h 678"/>
                <a:gd name="T40" fmla="*/ 684 w 1734"/>
                <a:gd name="T41" fmla="*/ 258 h 678"/>
                <a:gd name="T42" fmla="*/ 714 w 1734"/>
                <a:gd name="T43" fmla="*/ 282 h 678"/>
                <a:gd name="T44" fmla="*/ 636 w 1734"/>
                <a:gd name="T45" fmla="*/ 264 h 678"/>
                <a:gd name="T46" fmla="*/ 600 w 1734"/>
                <a:gd name="T47" fmla="*/ 246 h 678"/>
                <a:gd name="T48" fmla="*/ 552 w 1734"/>
                <a:gd name="T49" fmla="*/ 228 h 678"/>
                <a:gd name="T50" fmla="*/ 510 w 1734"/>
                <a:gd name="T51" fmla="*/ 216 h 678"/>
                <a:gd name="T52" fmla="*/ 456 w 1734"/>
                <a:gd name="T53" fmla="*/ 216 h 678"/>
                <a:gd name="T54" fmla="*/ 408 w 1734"/>
                <a:gd name="T55" fmla="*/ 216 h 678"/>
                <a:gd name="T56" fmla="*/ 330 w 1734"/>
                <a:gd name="T57" fmla="*/ 216 h 678"/>
                <a:gd name="T58" fmla="*/ 258 w 1734"/>
                <a:gd name="T59" fmla="*/ 216 h 678"/>
                <a:gd name="T60" fmla="*/ 168 w 1734"/>
                <a:gd name="T61" fmla="*/ 216 h 678"/>
                <a:gd name="T62" fmla="*/ 0 w 1734"/>
                <a:gd name="T63" fmla="*/ 210 h 678"/>
                <a:gd name="T64" fmla="*/ 0 w 1734"/>
                <a:gd name="T65" fmla="*/ 678 h 678"/>
                <a:gd name="T66" fmla="*/ 1734 w 1734"/>
                <a:gd name="T67" fmla="*/ 666 h 678"/>
                <a:gd name="T68" fmla="*/ 1716 w 1734"/>
                <a:gd name="T69" fmla="*/ 264 h 6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34"/>
                <a:gd name="T106" fmla="*/ 0 h 678"/>
                <a:gd name="T107" fmla="*/ 1734 w 1734"/>
                <a:gd name="T108" fmla="*/ 678 h 67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34" h="678">
                  <a:moveTo>
                    <a:pt x="1716" y="264"/>
                  </a:moveTo>
                  <a:lnTo>
                    <a:pt x="780" y="264"/>
                  </a:lnTo>
                  <a:lnTo>
                    <a:pt x="744" y="234"/>
                  </a:lnTo>
                  <a:lnTo>
                    <a:pt x="714" y="192"/>
                  </a:lnTo>
                  <a:lnTo>
                    <a:pt x="690" y="126"/>
                  </a:lnTo>
                  <a:lnTo>
                    <a:pt x="660" y="96"/>
                  </a:lnTo>
                  <a:lnTo>
                    <a:pt x="624" y="54"/>
                  </a:lnTo>
                  <a:lnTo>
                    <a:pt x="582" y="18"/>
                  </a:lnTo>
                  <a:lnTo>
                    <a:pt x="522" y="6"/>
                  </a:lnTo>
                  <a:lnTo>
                    <a:pt x="480" y="0"/>
                  </a:lnTo>
                  <a:lnTo>
                    <a:pt x="438" y="12"/>
                  </a:lnTo>
                  <a:lnTo>
                    <a:pt x="408" y="42"/>
                  </a:lnTo>
                  <a:lnTo>
                    <a:pt x="402" y="78"/>
                  </a:lnTo>
                  <a:lnTo>
                    <a:pt x="426" y="114"/>
                  </a:lnTo>
                  <a:lnTo>
                    <a:pt x="474" y="120"/>
                  </a:lnTo>
                  <a:lnTo>
                    <a:pt x="498" y="78"/>
                  </a:lnTo>
                  <a:lnTo>
                    <a:pt x="552" y="114"/>
                  </a:lnTo>
                  <a:lnTo>
                    <a:pt x="600" y="162"/>
                  </a:lnTo>
                  <a:lnTo>
                    <a:pt x="636" y="186"/>
                  </a:lnTo>
                  <a:lnTo>
                    <a:pt x="642" y="234"/>
                  </a:lnTo>
                  <a:lnTo>
                    <a:pt x="684" y="258"/>
                  </a:lnTo>
                  <a:lnTo>
                    <a:pt x="714" y="282"/>
                  </a:lnTo>
                  <a:lnTo>
                    <a:pt x="636" y="264"/>
                  </a:lnTo>
                  <a:lnTo>
                    <a:pt x="600" y="246"/>
                  </a:lnTo>
                  <a:lnTo>
                    <a:pt x="552" y="228"/>
                  </a:lnTo>
                  <a:lnTo>
                    <a:pt x="510" y="216"/>
                  </a:lnTo>
                  <a:lnTo>
                    <a:pt x="456" y="216"/>
                  </a:lnTo>
                  <a:lnTo>
                    <a:pt x="408" y="216"/>
                  </a:lnTo>
                  <a:lnTo>
                    <a:pt x="330" y="216"/>
                  </a:lnTo>
                  <a:lnTo>
                    <a:pt x="258" y="216"/>
                  </a:lnTo>
                  <a:lnTo>
                    <a:pt x="168" y="216"/>
                  </a:lnTo>
                  <a:lnTo>
                    <a:pt x="0" y="210"/>
                  </a:lnTo>
                  <a:lnTo>
                    <a:pt x="0" y="678"/>
                  </a:lnTo>
                  <a:lnTo>
                    <a:pt x="1734" y="666"/>
                  </a:lnTo>
                  <a:lnTo>
                    <a:pt x="1716" y="264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grpSp>
          <p:nvGrpSpPr>
            <p:cNvPr id="11" name="Group 9"/>
            <p:cNvGrpSpPr>
              <a:grpSpLocks/>
            </p:cNvGrpSpPr>
            <p:nvPr/>
          </p:nvGrpSpPr>
          <p:grpSpPr bwMode="auto">
            <a:xfrm>
              <a:off x="252" y="444"/>
              <a:ext cx="1740" cy="360"/>
              <a:chOff x="2058" y="564"/>
              <a:chExt cx="1740" cy="360"/>
            </a:xfrm>
          </p:grpSpPr>
          <p:sp>
            <p:nvSpPr>
              <p:cNvPr id="35" name="Freeform 10" descr="Широкий диагональный 2"/>
              <p:cNvSpPr>
                <a:spLocks/>
              </p:cNvSpPr>
              <p:nvPr/>
            </p:nvSpPr>
            <p:spPr bwMode="auto">
              <a:xfrm>
                <a:off x="2058" y="564"/>
                <a:ext cx="1740" cy="360"/>
              </a:xfrm>
              <a:custGeom>
                <a:avLst/>
                <a:gdLst>
                  <a:gd name="T0" fmla="*/ 6 w 1740"/>
                  <a:gd name="T1" fmla="*/ 360 h 360"/>
                  <a:gd name="T2" fmla="*/ 1740 w 1740"/>
                  <a:gd name="T3" fmla="*/ 360 h 360"/>
                  <a:gd name="T4" fmla="*/ 1740 w 1740"/>
                  <a:gd name="T5" fmla="*/ 0 h 360"/>
                  <a:gd name="T6" fmla="*/ 0 w 1740"/>
                  <a:gd name="T7" fmla="*/ 0 h 360"/>
                  <a:gd name="T8" fmla="*/ 6 w 1740"/>
                  <a:gd name="T9" fmla="*/ 360 h 3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0"/>
                  <a:gd name="T16" fmla="*/ 0 h 360"/>
                  <a:gd name="T17" fmla="*/ 1740 w 1740"/>
                  <a:gd name="T18" fmla="*/ 360 h 3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0" h="360">
                    <a:moveTo>
                      <a:pt x="6" y="360"/>
                    </a:moveTo>
                    <a:lnTo>
                      <a:pt x="1740" y="360"/>
                    </a:lnTo>
                    <a:lnTo>
                      <a:pt x="1740" y="0"/>
                    </a:lnTo>
                    <a:lnTo>
                      <a:pt x="0" y="0"/>
                    </a:lnTo>
                    <a:lnTo>
                      <a:pt x="6" y="360"/>
                    </a:lnTo>
                    <a:close/>
                  </a:path>
                </a:pathLst>
              </a:custGeom>
              <a:pattFill prst="wdUpDiag">
                <a:fgClr>
                  <a:schemeClr val="tx1"/>
                </a:fgClr>
                <a:bgClr>
                  <a:schemeClr val="bg1"/>
                </a:bgClr>
              </a:patt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ru-RU" sz="2000">
                  <a:latin typeface="Georgia" pitchFamily="18" charset="0"/>
                </a:endParaRPr>
              </a:p>
            </p:txBody>
          </p:sp>
          <p:sp>
            <p:nvSpPr>
              <p:cNvPr id="36" name="Line 11" descr="Широкий диагональный 2"/>
              <p:cNvSpPr>
                <a:spLocks noChangeShapeType="1"/>
              </p:cNvSpPr>
              <p:nvPr/>
            </p:nvSpPr>
            <p:spPr bwMode="auto">
              <a:xfrm>
                <a:off x="2064" y="918"/>
                <a:ext cx="173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ru-RU" sz="2000">
                  <a:latin typeface="Georgia" pitchFamily="18" charset="0"/>
                </a:endParaRPr>
              </a:p>
            </p:txBody>
          </p:sp>
        </p:grpSp>
        <p:sp>
          <p:nvSpPr>
            <p:cNvPr id="12" name="Freeform 12" descr="Почтовая бумага"/>
            <p:cNvSpPr>
              <a:spLocks/>
            </p:cNvSpPr>
            <p:nvPr/>
          </p:nvSpPr>
          <p:spPr bwMode="auto">
            <a:xfrm>
              <a:off x="840" y="1302"/>
              <a:ext cx="138" cy="84"/>
            </a:xfrm>
            <a:custGeom>
              <a:avLst/>
              <a:gdLst>
                <a:gd name="T0" fmla="*/ 138 w 138"/>
                <a:gd name="T1" fmla="*/ 42 h 84"/>
                <a:gd name="T2" fmla="*/ 78 w 138"/>
                <a:gd name="T3" fmla="*/ 78 h 84"/>
                <a:gd name="T4" fmla="*/ 42 w 138"/>
                <a:gd name="T5" fmla="*/ 84 h 84"/>
                <a:gd name="T6" fmla="*/ 0 w 138"/>
                <a:gd name="T7" fmla="*/ 36 h 84"/>
                <a:gd name="T8" fmla="*/ 24 w 138"/>
                <a:gd name="T9" fmla="*/ 0 h 84"/>
                <a:gd name="T10" fmla="*/ 60 w 138"/>
                <a:gd name="T11" fmla="*/ 0 h 84"/>
                <a:gd name="T12" fmla="*/ 114 w 138"/>
                <a:gd name="T13" fmla="*/ 12 h 84"/>
                <a:gd name="T14" fmla="*/ 138 w 138"/>
                <a:gd name="T15" fmla="*/ 42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8"/>
                <a:gd name="T25" fmla="*/ 0 h 84"/>
                <a:gd name="T26" fmla="*/ 138 w 138"/>
                <a:gd name="T27" fmla="*/ 84 h 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8" h="84">
                  <a:moveTo>
                    <a:pt x="138" y="42"/>
                  </a:moveTo>
                  <a:lnTo>
                    <a:pt x="78" y="78"/>
                  </a:lnTo>
                  <a:lnTo>
                    <a:pt x="42" y="84"/>
                  </a:lnTo>
                  <a:lnTo>
                    <a:pt x="0" y="36"/>
                  </a:lnTo>
                  <a:lnTo>
                    <a:pt x="24" y="0"/>
                  </a:lnTo>
                  <a:lnTo>
                    <a:pt x="60" y="0"/>
                  </a:lnTo>
                  <a:lnTo>
                    <a:pt x="114" y="12"/>
                  </a:lnTo>
                  <a:lnTo>
                    <a:pt x="138" y="42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13" name="Freeform 13" descr="Почтовая бумага"/>
            <p:cNvSpPr>
              <a:spLocks/>
            </p:cNvSpPr>
            <p:nvPr/>
          </p:nvSpPr>
          <p:spPr bwMode="auto">
            <a:xfrm>
              <a:off x="726" y="1230"/>
              <a:ext cx="186" cy="90"/>
            </a:xfrm>
            <a:custGeom>
              <a:avLst/>
              <a:gdLst>
                <a:gd name="T0" fmla="*/ 0 w 186"/>
                <a:gd name="T1" fmla="*/ 24 h 90"/>
                <a:gd name="T2" fmla="*/ 36 w 186"/>
                <a:gd name="T3" fmla="*/ 72 h 90"/>
                <a:gd name="T4" fmla="*/ 132 w 186"/>
                <a:gd name="T5" fmla="*/ 90 h 90"/>
                <a:gd name="T6" fmla="*/ 180 w 186"/>
                <a:gd name="T7" fmla="*/ 90 h 90"/>
                <a:gd name="T8" fmla="*/ 186 w 186"/>
                <a:gd name="T9" fmla="*/ 48 h 90"/>
                <a:gd name="T10" fmla="*/ 144 w 186"/>
                <a:gd name="T11" fmla="*/ 24 h 90"/>
                <a:gd name="T12" fmla="*/ 108 w 186"/>
                <a:gd name="T13" fmla="*/ 0 h 90"/>
                <a:gd name="T14" fmla="*/ 66 w 186"/>
                <a:gd name="T15" fmla="*/ 12 h 90"/>
                <a:gd name="T16" fmla="*/ 0 w 186"/>
                <a:gd name="T17" fmla="*/ 24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6"/>
                <a:gd name="T28" fmla="*/ 0 h 90"/>
                <a:gd name="T29" fmla="*/ 186 w 186"/>
                <a:gd name="T30" fmla="*/ 90 h 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6" h="90">
                  <a:moveTo>
                    <a:pt x="0" y="24"/>
                  </a:moveTo>
                  <a:lnTo>
                    <a:pt x="36" y="72"/>
                  </a:lnTo>
                  <a:lnTo>
                    <a:pt x="132" y="90"/>
                  </a:lnTo>
                  <a:lnTo>
                    <a:pt x="180" y="90"/>
                  </a:lnTo>
                  <a:lnTo>
                    <a:pt x="186" y="48"/>
                  </a:lnTo>
                  <a:lnTo>
                    <a:pt x="144" y="24"/>
                  </a:lnTo>
                  <a:lnTo>
                    <a:pt x="108" y="0"/>
                  </a:lnTo>
                  <a:lnTo>
                    <a:pt x="66" y="12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30" y="1356"/>
              <a:ext cx="336" cy="66"/>
            </a:xfrm>
            <a:custGeom>
              <a:avLst/>
              <a:gdLst>
                <a:gd name="T0" fmla="*/ 336 w 336"/>
                <a:gd name="T1" fmla="*/ 0 h 66"/>
                <a:gd name="T2" fmla="*/ 192 w 336"/>
                <a:gd name="T3" fmla="*/ 42 h 66"/>
                <a:gd name="T4" fmla="*/ 0 w 336"/>
                <a:gd name="T5" fmla="*/ 66 h 66"/>
                <a:gd name="T6" fmla="*/ 0 60000 65536"/>
                <a:gd name="T7" fmla="*/ 0 60000 65536"/>
                <a:gd name="T8" fmla="*/ 0 60000 65536"/>
                <a:gd name="T9" fmla="*/ 0 w 336"/>
                <a:gd name="T10" fmla="*/ 0 h 66"/>
                <a:gd name="T11" fmla="*/ 336 w 336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66">
                  <a:moveTo>
                    <a:pt x="336" y="0"/>
                  </a:moveTo>
                  <a:cubicBezTo>
                    <a:pt x="287" y="32"/>
                    <a:pt x="253" y="37"/>
                    <a:pt x="192" y="42"/>
                  </a:cubicBezTo>
                  <a:cubicBezTo>
                    <a:pt x="97" y="61"/>
                    <a:pt x="119" y="66"/>
                    <a:pt x="0" y="6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773" y="1416"/>
              <a:ext cx="193" cy="216"/>
            </a:xfrm>
            <a:custGeom>
              <a:avLst/>
              <a:gdLst>
                <a:gd name="T0" fmla="*/ 193 w 193"/>
                <a:gd name="T1" fmla="*/ 0 h 216"/>
                <a:gd name="T2" fmla="*/ 151 w 193"/>
                <a:gd name="T3" fmla="*/ 90 h 216"/>
                <a:gd name="T4" fmla="*/ 7 w 193"/>
                <a:gd name="T5" fmla="*/ 192 h 216"/>
                <a:gd name="T6" fmla="*/ 1 w 193"/>
                <a:gd name="T7" fmla="*/ 216 h 2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"/>
                <a:gd name="T13" fmla="*/ 0 h 216"/>
                <a:gd name="T14" fmla="*/ 193 w 193"/>
                <a:gd name="T15" fmla="*/ 216 h 2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" h="216">
                  <a:moveTo>
                    <a:pt x="193" y="0"/>
                  </a:moveTo>
                  <a:cubicBezTo>
                    <a:pt x="188" y="36"/>
                    <a:pt x="182" y="69"/>
                    <a:pt x="151" y="90"/>
                  </a:cubicBezTo>
                  <a:cubicBezTo>
                    <a:pt x="129" y="122"/>
                    <a:pt x="46" y="162"/>
                    <a:pt x="7" y="192"/>
                  </a:cubicBezTo>
                  <a:cubicBezTo>
                    <a:pt x="0" y="212"/>
                    <a:pt x="1" y="204"/>
                    <a:pt x="1" y="21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798" y="1443"/>
              <a:ext cx="175" cy="156"/>
            </a:xfrm>
            <a:custGeom>
              <a:avLst/>
              <a:gdLst>
                <a:gd name="T0" fmla="*/ 0 w 175"/>
                <a:gd name="T1" fmla="*/ 153 h 156"/>
                <a:gd name="T2" fmla="*/ 66 w 175"/>
                <a:gd name="T3" fmla="*/ 147 h 156"/>
                <a:gd name="T4" fmla="*/ 90 w 175"/>
                <a:gd name="T5" fmla="*/ 117 h 156"/>
                <a:gd name="T6" fmla="*/ 72 w 175"/>
                <a:gd name="T7" fmla="*/ 129 h 156"/>
                <a:gd name="T8" fmla="*/ 96 w 175"/>
                <a:gd name="T9" fmla="*/ 93 h 156"/>
                <a:gd name="T10" fmla="*/ 132 w 175"/>
                <a:gd name="T11" fmla="*/ 81 h 156"/>
                <a:gd name="T12" fmla="*/ 174 w 175"/>
                <a:gd name="T13" fmla="*/ 39 h 156"/>
                <a:gd name="T14" fmla="*/ 156 w 175"/>
                <a:gd name="T15" fmla="*/ 51 h 156"/>
                <a:gd name="T16" fmla="*/ 120 w 175"/>
                <a:gd name="T17" fmla="*/ 63 h 156"/>
                <a:gd name="T18" fmla="*/ 102 w 175"/>
                <a:gd name="T19" fmla="*/ 69 h 156"/>
                <a:gd name="T20" fmla="*/ 90 w 175"/>
                <a:gd name="T21" fmla="*/ 87 h 156"/>
                <a:gd name="T22" fmla="*/ 72 w 175"/>
                <a:gd name="T23" fmla="*/ 99 h 156"/>
                <a:gd name="T24" fmla="*/ 48 w 175"/>
                <a:gd name="T25" fmla="*/ 129 h 156"/>
                <a:gd name="T26" fmla="*/ 0 w 175"/>
                <a:gd name="T27" fmla="*/ 153 h 1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5"/>
                <a:gd name="T43" fmla="*/ 0 h 156"/>
                <a:gd name="T44" fmla="*/ 175 w 175"/>
                <a:gd name="T45" fmla="*/ 156 h 1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5" h="156">
                  <a:moveTo>
                    <a:pt x="0" y="153"/>
                  </a:moveTo>
                  <a:cubicBezTo>
                    <a:pt x="22" y="151"/>
                    <a:pt x="44" y="152"/>
                    <a:pt x="66" y="147"/>
                  </a:cubicBezTo>
                  <a:cubicBezTo>
                    <a:pt x="83" y="143"/>
                    <a:pt x="96" y="120"/>
                    <a:pt x="90" y="117"/>
                  </a:cubicBezTo>
                  <a:cubicBezTo>
                    <a:pt x="84" y="114"/>
                    <a:pt x="72" y="129"/>
                    <a:pt x="72" y="129"/>
                  </a:cubicBezTo>
                  <a:cubicBezTo>
                    <a:pt x="80" y="117"/>
                    <a:pt x="82" y="98"/>
                    <a:pt x="96" y="93"/>
                  </a:cubicBezTo>
                  <a:cubicBezTo>
                    <a:pt x="108" y="89"/>
                    <a:pt x="132" y="81"/>
                    <a:pt x="132" y="81"/>
                  </a:cubicBezTo>
                  <a:cubicBezTo>
                    <a:pt x="144" y="45"/>
                    <a:pt x="151" y="73"/>
                    <a:pt x="174" y="39"/>
                  </a:cubicBezTo>
                  <a:cubicBezTo>
                    <a:pt x="148" y="0"/>
                    <a:pt x="175" y="32"/>
                    <a:pt x="156" y="51"/>
                  </a:cubicBezTo>
                  <a:cubicBezTo>
                    <a:pt x="147" y="60"/>
                    <a:pt x="132" y="59"/>
                    <a:pt x="120" y="63"/>
                  </a:cubicBezTo>
                  <a:cubicBezTo>
                    <a:pt x="114" y="65"/>
                    <a:pt x="102" y="69"/>
                    <a:pt x="102" y="69"/>
                  </a:cubicBezTo>
                  <a:cubicBezTo>
                    <a:pt x="98" y="75"/>
                    <a:pt x="95" y="82"/>
                    <a:pt x="90" y="87"/>
                  </a:cubicBezTo>
                  <a:cubicBezTo>
                    <a:pt x="85" y="92"/>
                    <a:pt x="77" y="93"/>
                    <a:pt x="72" y="99"/>
                  </a:cubicBezTo>
                  <a:cubicBezTo>
                    <a:pt x="39" y="140"/>
                    <a:pt x="100" y="95"/>
                    <a:pt x="48" y="129"/>
                  </a:cubicBezTo>
                  <a:cubicBezTo>
                    <a:pt x="39" y="156"/>
                    <a:pt x="28" y="153"/>
                    <a:pt x="0" y="153"/>
                  </a:cubicBezTo>
                  <a:close/>
                </a:path>
              </a:pathLst>
            </a:cu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1026" y="1374"/>
              <a:ext cx="96" cy="330"/>
            </a:xfrm>
            <a:custGeom>
              <a:avLst/>
              <a:gdLst>
                <a:gd name="T0" fmla="*/ 0 w 96"/>
                <a:gd name="T1" fmla="*/ 0 h 330"/>
                <a:gd name="T2" fmla="*/ 48 w 96"/>
                <a:gd name="T3" fmla="*/ 90 h 330"/>
                <a:gd name="T4" fmla="*/ 96 w 96"/>
                <a:gd name="T5" fmla="*/ 198 h 330"/>
                <a:gd name="T6" fmla="*/ 84 w 96"/>
                <a:gd name="T7" fmla="*/ 330 h 3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330"/>
                <a:gd name="T14" fmla="*/ 96 w 96"/>
                <a:gd name="T15" fmla="*/ 330 h 3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330">
                  <a:moveTo>
                    <a:pt x="0" y="0"/>
                  </a:moveTo>
                  <a:cubicBezTo>
                    <a:pt x="12" y="35"/>
                    <a:pt x="8" y="77"/>
                    <a:pt x="48" y="90"/>
                  </a:cubicBezTo>
                  <a:cubicBezTo>
                    <a:pt x="61" y="128"/>
                    <a:pt x="83" y="160"/>
                    <a:pt x="96" y="198"/>
                  </a:cubicBezTo>
                  <a:cubicBezTo>
                    <a:pt x="89" y="242"/>
                    <a:pt x="84" y="286"/>
                    <a:pt x="84" y="33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690" y="1374"/>
              <a:ext cx="234" cy="54"/>
            </a:xfrm>
            <a:custGeom>
              <a:avLst/>
              <a:gdLst>
                <a:gd name="T0" fmla="*/ 0 w 234"/>
                <a:gd name="T1" fmla="*/ 42 h 54"/>
                <a:gd name="T2" fmla="*/ 60 w 234"/>
                <a:gd name="T3" fmla="*/ 54 h 54"/>
                <a:gd name="T4" fmla="*/ 138 w 234"/>
                <a:gd name="T5" fmla="*/ 36 h 54"/>
                <a:gd name="T6" fmla="*/ 234 w 234"/>
                <a:gd name="T7" fmla="*/ 0 h 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4"/>
                <a:gd name="T13" fmla="*/ 0 h 54"/>
                <a:gd name="T14" fmla="*/ 234 w 234"/>
                <a:gd name="T15" fmla="*/ 54 h 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4" h="54">
                  <a:moveTo>
                    <a:pt x="0" y="42"/>
                  </a:moveTo>
                  <a:cubicBezTo>
                    <a:pt x="20" y="45"/>
                    <a:pt x="40" y="54"/>
                    <a:pt x="60" y="54"/>
                  </a:cubicBezTo>
                  <a:cubicBezTo>
                    <a:pt x="86" y="54"/>
                    <a:pt x="113" y="42"/>
                    <a:pt x="138" y="36"/>
                  </a:cubicBezTo>
                  <a:cubicBezTo>
                    <a:pt x="168" y="16"/>
                    <a:pt x="217" y="34"/>
                    <a:pt x="234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1038" y="1416"/>
              <a:ext cx="78" cy="222"/>
            </a:xfrm>
            <a:custGeom>
              <a:avLst/>
              <a:gdLst>
                <a:gd name="T0" fmla="*/ 0 w 78"/>
                <a:gd name="T1" fmla="*/ 0 h 198"/>
                <a:gd name="T2" fmla="*/ 30 w 78"/>
                <a:gd name="T3" fmla="*/ 53 h 198"/>
                <a:gd name="T4" fmla="*/ 60 w 78"/>
                <a:gd name="T5" fmla="*/ 144 h 198"/>
                <a:gd name="T6" fmla="*/ 66 w 78"/>
                <a:gd name="T7" fmla="*/ 166 h 198"/>
                <a:gd name="T8" fmla="*/ 78 w 78"/>
                <a:gd name="T9" fmla="*/ 188 h 198"/>
                <a:gd name="T10" fmla="*/ 66 w 78"/>
                <a:gd name="T11" fmla="*/ 249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198"/>
                <a:gd name="T20" fmla="*/ 78 w 78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198">
                  <a:moveTo>
                    <a:pt x="0" y="0"/>
                  </a:moveTo>
                  <a:cubicBezTo>
                    <a:pt x="14" y="42"/>
                    <a:pt x="0" y="32"/>
                    <a:pt x="30" y="42"/>
                  </a:cubicBezTo>
                  <a:cubicBezTo>
                    <a:pt x="40" y="72"/>
                    <a:pt x="26" y="103"/>
                    <a:pt x="60" y="114"/>
                  </a:cubicBezTo>
                  <a:cubicBezTo>
                    <a:pt x="62" y="120"/>
                    <a:pt x="63" y="126"/>
                    <a:pt x="66" y="132"/>
                  </a:cubicBezTo>
                  <a:cubicBezTo>
                    <a:pt x="69" y="138"/>
                    <a:pt x="78" y="143"/>
                    <a:pt x="78" y="150"/>
                  </a:cubicBezTo>
                  <a:cubicBezTo>
                    <a:pt x="78" y="166"/>
                    <a:pt x="66" y="182"/>
                    <a:pt x="66" y="19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216" y="420"/>
              <a:ext cx="72" cy="13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1962" y="414"/>
              <a:ext cx="72" cy="13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270" y="1722"/>
              <a:ext cx="1722" cy="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270" y="402"/>
              <a:ext cx="1722" cy="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957" y="444"/>
              <a:ext cx="645" cy="896"/>
              <a:chOff x="969" y="444"/>
              <a:chExt cx="645" cy="896"/>
            </a:xfrm>
          </p:grpSpPr>
          <p:grpSp>
            <p:nvGrpSpPr>
              <p:cNvPr id="27" name="Group 25"/>
              <p:cNvGrpSpPr>
                <a:grpSpLocks/>
              </p:cNvGrpSpPr>
              <p:nvPr/>
            </p:nvGrpSpPr>
            <p:grpSpPr bwMode="auto">
              <a:xfrm>
                <a:off x="1098" y="444"/>
                <a:ext cx="516" cy="828"/>
                <a:chOff x="2712" y="558"/>
                <a:chExt cx="516" cy="828"/>
              </a:xfrm>
            </p:grpSpPr>
            <p:sp>
              <p:nvSpPr>
                <p:cNvPr id="30" name="Freeform 26" descr="Широкий диагональный 1"/>
                <p:cNvSpPr>
                  <a:spLocks/>
                </p:cNvSpPr>
                <p:nvPr/>
              </p:nvSpPr>
              <p:spPr bwMode="auto">
                <a:xfrm>
                  <a:off x="2718" y="558"/>
                  <a:ext cx="498" cy="828"/>
                </a:xfrm>
                <a:custGeom>
                  <a:avLst/>
                  <a:gdLst>
                    <a:gd name="T0" fmla="*/ 0 w 498"/>
                    <a:gd name="T1" fmla="*/ 6 h 810"/>
                    <a:gd name="T2" fmla="*/ 0 w 498"/>
                    <a:gd name="T3" fmla="*/ 388 h 810"/>
                    <a:gd name="T4" fmla="*/ 144 w 498"/>
                    <a:gd name="T5" fmla="*/ 846 h 810"/>
                    <a:gd name="T6" fmla="*/ 498 w 498"/>
                    <a:gd name="T7" fmla="*/ 627 h 810"/>
                    <a:gd name="T8" fmla="*/ 498 w 498"/>
                    <a:gd name="T9" fmla="*/ 6 h 810"/>
                    <a:gd name="T10" fmla="*/ 462 w 498"/>
                    <a:gd name="T11" fmla="*/ 6 h 810"/>
                    <a:gd name="T12" fmla="*/ 408 w 498"/>
                    <a:gd name="T13" fmla="*/ 6 h 810"/>
                    <a:gd name="T14" fmla="*/ 348 w 498"/>
                    <a:gd name="T15" fmla="*/ 12 h 810"/>
                    <a:gd name="T16" fmla="*/ 258 w 498"/>
                    <a:gd name="T17" fmla="*/ 6 h 810"/>
                    <a:gd name="T18" fmla="*/ 222 w 498"/>
                    <a:gd name="T19" fmla="*/ 0 h 810"/>
                    <a:gd name="T20" fmla="*/ 162 w 498"/>
                    <a:gd name="T21" fmla="*/ 12 h 810"/>
                    <a:gd name="T22" fmla="*/ 108 w 498"/>
                    <a:gd name="T23" fmla="*/ 18 h 810"/>
                    <a:gd name="T24" fmla="*/ 72 w 498"/>
                    <a:gd name="T25" fmla="*/ 6 h 810"/>
                    <a:gd name="T26" fmla="*/ 0 w 498"/>
                    <a:gd name="T27" fmla="*/ 6 h 8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98"/>
                    <a:gd name="T43" fmla="*/ 0 h 810"/>
                    <a:gd name="T44" fmla="*/ 498 w 498"/>
                    <a:gd name="T45" fmla="*/ 810 h 81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98" h="810">
                      <a:moveTo>
                        <a:pt x="0" y="6"/>
                      </a:moveTo>
                      <a:lnTo>
                        <a:pt x="0" y="372"/>
                      </a:lnTo>
                      <a:lnTo>
                        <a:pt x="144" y="810"/>
                      </a:lnTo>
                      <a:lnTo>
                        <a:pt x="498" y="600"/>
                      </a:lnTo>
                      <a:lnTo>
                        <a:pt x="498" y="6"/>
                      </a:lnTo>
                      <a:lnTo>
                        <a:pt x="462" y="6"/>
                      </a:lnTo>
                      <a:lnTo>
                        <a:pt x="408" y="6"/>
                      </a:lnTo>
                      <a:lnTo>
                        <a:pt x="348" y="12"/>
                      </a:lnTo>
                      <a:lnTo>
                        <a:pt x="258" y="6"/>
                      </a:lnTo>
                      <a:lnTo>
                        <a:pt x="222" y="0"/>
                      </a:lnTo>
                      <a:lnTo>
                        <a:pt x="162" y="12"/>
                      </a:lnTo>
                      <a:lnTo>
                        <a:pt x="108" y="18"/>
                      </a:lnTo>
                      <a:lnTo>
                        <a:pt x="72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pattFill prst="wdDnDiag">
                  <a:fgClr>
                    <a:schemeClr val="tx1"/>
                  </a:fgClr>
                  <a:bgClr>
                    <a:schemeClr val="bg1"/>
                  </a:bgClr>
                </a:patt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ru-RU" sz="2000">
                    <a:latin typeface="Georgia" pitchFamily="18" charset="0"/>
                  </a:endParaRPr>
                </a:p>
              </p:txBody>
            </p:sp>
            <p:sp>
              <p:nvSpPr>
                <p:cNvPr id="31" name="Line 27" descr="Широкий диагональный 1"/>
                <p:cNvSpPr>
                  <a:spLocks noChangeShapeType="1"/>
                </p:cNvSpPr>
                <p:nvPr/>
              </p:nvSpPr>
              <p:spPr bwMode="auto">
                <a:xfrm>
                  <a:off x="2712" y="567"/>
                  <a:ext cx="0" cy="38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ru-RU" sz="2000">
                    <a:latin typeface="Georgia" pitchFamily="18" charset="0"/>
                  </a:endParaRPr>
                </a:p>
              </p:txBody>
            </p:sp>
            <p:sp>
              <p:nvSpPr>
                <p:cNvPr id="32" name="Line 28" descr="Широкий диагональный 1"/>
                <p:cNvSpPr>
                  <a:spLocks noChangeShapeType="1"/>
                </p:cNvSpPr>
                <p:nvPr/>
              </p:nvSpPr>
              <p:spPr bwMode="auto">
                <a:xfrm>
                  <a:off x="3222" y="564"/>
                  <a:ext cx="0" cy="6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ru-RU" sz="2000">
                    <a:latin typeface="Georgia" pitchFamily="18" charset="0"/>
                  </a:endParaRPr>
                </a:p>
              </p:txBody>
            </p:sp>
            <p:sp>
              <p:nvSpPr>
                <p:cNvPr id="33" name="Line 29" descr="Широкий диагональный 1"/>
                <p:cNvSpPr>
                  <a:spLocks noChangeShapeType="1"/>
                </p:cNvSpPr>
                <p:nvPr/>
              </p:nvSpPr>
              <p:spPr bwMode="auto">
                <a:xfrm>
                  <a:off x="2712" y="948"/>
                  <a:ext cx="141" cy="43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ru-RU" sz="2000">
                    <a:latin typeface="Georgia" pitchFamily="18" charset="0"/>
                  </a:endParaRPr>
                </a:p>
              </p:txBody>
            </p:sp>
            <p:sp>
              <p:nvSpPr>
                <p:cNvPr id="34" name="Line 30" descr="Широкий диагональный 1"/>
                <p:cNvSpPr>
                  <a:spLocks noChangeShapeType="1"/>
                </p:cNvSpPr>
                <p:nvPr/>
              </p:nvSpPr>
              <p:spPr bwMode="auto">
                <a:xfrm flipV="1">
                  <a:off x="2847" y="1170"/>
                  <a:ext cx="381" cy="21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ru-RU" sz="2000">
                    <a:latin typeface="Georgia" pitchFamily="18" charset="0"/>
                  </a:endParaRPr>
                </a:p>
              </p:txBody>
            </p:sp>
          </p:grpSp>
          <p:sp>
            <p:nvSpPr>
              <p:cNvPr id="28" name="Rectangle 31" descr="Частый вертикальный"/>
              <p:cNvSpPr>
                <a:spLocks noChangeArrowheads="1"/>
              </p:cNvSpPr>
              <p:nvPr/>
            </p:nvSpPr>
            <p:spPr bwMode="auto">
              <a:xfrm rot="-1062605">
                <a:off x="1002" y="865"/>
                <a:ext cx="170" cy="443"/>
              </a:xfrm>
              <a:prstGeom prst="rect">
                <a:avLst/>
              </a:prstGeom>
              <a:pattFill prst="narVert">
                <a:fgClr>
                  <a:schemeClr val="tx1"/>
                </a:fgClr>
                <a:bgClr>
                  <a:schemeClr val="bg1"/>
                </a:bgClr>
              </a:patt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ru-RU" sz="2000">
                  <a:latin typeface="Georgia" pitchFamily="18" charset="0"/>
                </a:endParaRPr>
              </a:p>
            </p:txBody>
          </p:sp>
          <p:sp>
            <p:nvSpPr>
              <p:cNvPr id="29" name="Rectangle 32" descr="Частый горизонтальный"/>
              <p:cNvSpPr>
                <a:spLocks noChangeArrowheads="1"/>
              </p:cNvSpPr>
              <p:nvPr/>
            </p:nvSpPr>
            <p:spPr bwMode="auto">
              <a:xfrm rot="-1062605">
                <a:off x="969" y="897"/>
                <a:ext cx="35" cy="443"/>
              </a:xfrm>
              <a:prstGeom prst="rect">
                <a:avLst/>
              </a:prstGeom>
              <a:pattFill prst="narHorz">
                <a:fgClr>
                  <a:schemeClr val="tx1"/>
                </a:fgClr>
                <a:bgClr>
                  <a:schemeClr val="bg1"/>
                </a:bgClr>
              </a:patt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ru-RU" sz="2000">
                  <a:latin typeface="Georgia" pitchFamily="18" charset="0"/>
                </a:endParaRPr>
              </a:p>
            </p:txBody>
          </p:sp>
        </p:grpSp>
        <p:sp>
          <p:nvSpPr>
            <p:cNvPr id="25" name="Line 33"/>
            <p:cNvSpPr>
              <a:spLocks noChangeShapeType="1"/>
            </p:cNvSpPr>
            <p:nvPr/>
          </p:nvSpPr>
          <p:spPr bwMode="auto">
            <a:xfrm flipH="1">
              <a:off x="1416" y="1128"/>
              <a:ext cx="528" cy="14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26" name="Text Box 34"/>
            <p:cNvSpPr txBox="1">
              <a:spLocks noChangeArrowheads="1"/>
            </p:cNvSpPr>
            <p:nvPr/>
          </p:nvSpPr>
          <p:spPr bwMode="auto">
            <a:xfrm>
              <a:off x="1680" y="840"/>
              <a:ext cx="3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Georgia" pitchFamily="18" charset="0"/>
                </a:rPr>
                <a:t>F</a:t>
              </a:r>
              <a:endParaRPr lang="ru-RU" sz="2000">
                <a:latin typeface="Georgia" pitchFamily="18" charset="0"/>
              </a:endParaRPr>
            </a:p>
          </p:txBody>
        </p:sp>
      </p:grpSp>
      <p:grpSp>
        <p:nvGrpSpPr>
          <p:cNvPr id="37" name="Group 35"/>
          <p:cNvGrpSpPr>
            <a:grpSpLocks/>
          </p:cNvGrpSpPr>
          <p:nvPr/>
        </p:nvGrpSpPr>
        <p:grpSpPr bwMode="auto">
          <a:xfrm>
            <a:off x="1666875" y="3286124"/>
            <a:ext cx="2828925" cy="2047875"/>
            <a:chOff x="1050" y="2124"/>
            <a:chExt cx="1782" cy="1290"/>
          </a:xfrm>
        </p:grpSpPr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056" y="2496"/>
              <a:ext cx="1728" cy="696"/>
            </a:xfrm>
            <a:prstGeom prst="rect">
              <a:avLst/>
            </a:prstGeom>
            <a:gradFill rotWithShape="0">
              <a:gsLst>
                <a:gs pos="0">
                  <a:srgbClr val="FFFFE1"/>
                </a:gs>
                <a:gs pos="50000">
                  <a:schemeClr val="bg1"/>
                </a:gs>
                <a:gs pos="100000">
                  <a:srgbClr val="FFFFE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000">
                <a:latin typeface="Georgia" pitchFamily="18" charset="0"/>
              </a:endParaRPr>
            </a:p>
          </p:txBody>
        </p:sp>
        <p:sp>
          <p:nvSpPr>
            <p:cNvPr id="39" name="Freeform 37" descr="Гранит"/>
            <p:cNvSpPr>
              <a:spLocks/>
            </p:cNvSpPr>
            <p:nvPr/>
          </p:nvSpPr>
          <p:spPr bwMode="auto">
            <a:xfrm>
              <a:off x="1056" y="3062"/>
              <a:ext cx="1728" cy="352"/>
            </a:xfrm>
            <a:custGeom>
              <a:avLst/>
              <a:gdLst>
                <a:gd name="T0" fmla="*/ 0 w 1728"/>
                <a:gd name="T1" fmla="*/ 28 h 352"/>
                <a:gd name="T2" fmla="*/ 0 w 1728"/>
                <a:gd name="T3" fmla="*/ 94 h 352"/>
                <a:gd name="T4" fmla="*/ 0 w 1728"/>
                <a:gd name="T5" fmla="*/ 352 h 352"/>
                <a:gd name="T6" fmla="*/ 1728 w 1728"/>
                <a:gd name="T7" fmla="*/ 352 h 352"/>
                <a:gd name="T8" fmla="*/ 1728 w 1728"/>
                <a:gd name="T9" fmla="*/ 10 h 352"/>
                <a:gd name="T10" fmla="*/ 1254 w 1728"/>
                <a:gd name="T11" fmla="*/ 16 h 352"/>
                <a:gd name="T12" fmla="*/ 1176 w 1728"/>
                <a:gd name="T13" fmla="*/ 10 h 352"/>
                <a:gd name="T14" fmla="*/ 1116 w 1728"/>
                <a:gd name="T15" fmla="*/ 22 h 352"/>
                <a:gd name="T16" fmla="*/ 1110 w 1728"/>
                <a:gd name="T17" fmla="*/ 40 h 352"/>
                <a:gd name="T18" fmla="*/ 1032 w 1728"/>
                <a:gd name="T19" fmla="*/ 70 h 352"/>
                <a:gd name="T20" fmla="*/ 948 w 1728"/>
                <a:gd name="T21" fmla="*/ 58 h 352"/>
                <a:gd name="T22" fmla="*/ 846 w 1728"/>
                <a:gd name="T23" fmla="*/ 100 h 352"/>
                <a:gd name="T24" fmla="*/ 774 w 1728"/>
                <a:gd name="T25" fmla="*/ 94 h 352"/>
                <a:gd name="T26" fmla="*/ 756 w 1728"/>
                <a:gd name="T27" fmla="*/ 58 h 352"/>
                <a:gd name="T28" fmla="*/ 714 w 1728"/>
                <a:gd name="T29" fmla="*/ 46 h 352"/>
                <a:gd name="T30" fmla="*/ 696 w 1728"/>
                <a:gd name="T31" fmla="*/ 34 h 352"/>
                <a:gd name="T32" fmla="*/ 660 w 1728"/>
                <a:gd name="T33" fmla="*/ 46 h 352"/>
                <a:gd name="T34" fmla="*/ 0 w 1728"/>
                <a:gd name="T35" fmla="*/ 28 h 3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28"/>
                <a:gd name="T55" fmla="*/ 0 h 352"/>
                <a:gd name="T56" fmla="*/ 1728 w 1728"/>
                <a:gd name="T57" fmla="*/ 352 h 35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28" h="352">
                  <a:moveTo>
                    <a:pt x="0" y="28"/>
                  </a:moveTo>
                  <a:cubicBezTo>
                    <a:pt x="0" y="50"/>
                    <a:pt x="0" y="72"/>
                    <a:pt x="0" y="94"/>
                  </a:cubicBezTo>
                  <a:lnTo>
                    <a:pt x="0" y="352"/>
                  </a:lnTo>
                  <a:lnTo>
                    <a:pt x="1728" y="352"/>
                  </a:lnTo>
                  <a:lnTo>
                    <a:pt x="1728" y="10"/>
                  </a:lnTo>
                  <a:cubicBezTo>
                    <a:pt x="1550" y="55"/>
                    <a:pt x="1700" y="22"/>
                    <a:pt x="1254" y="16"/>
                  </a:cubicBezTo>
                  <a:cubicBezTo>
                    <a:pt x="1205" y="0"/>
                    <a:pt x="1231" y="2"/>
                    <a:pt x="1176" y="10"/>
                  </a:cubicBezTo>
                  <a:cubicBezTo>
                    <a:pt x="1157" y="16"/>
                    <a:pt x="1134" y="13"/>
                    <a:pt x="1116" y="22"/>
                  </a:cubicBezTo>
                  <a:cubicBezTo>
                    <a:pt x="1110" y="25"/>
                    <a:pt x="1114" y="36"/>
                    <a:pt x="1110" y="40"/>
                  </a:cubicBezTo>
                  <a:cubicBezTo>
                    <a:pt x="1099" y="51"/>
                    <a:pt x="1051" y="57"/>
                    <a:pt x="1032" y="70"/>
                  </a:cubicBezTo>
                  <a:cubicBezTo>
                    <a:pt x="1004" y="67"/>
                    <a:pt x="976" y="58"/>
                    <a:pt x="948" y="58"/>
                  </a:cubicBezTo>
                  <a:cubicBezTo>
                    <a:pt x="907" y="58"/>
                    <a:pt x="882" y="88"/>
                    <a:pt x="846" y="100"/>
                  </a:cubicBezTo>
                  <a:cubicBezTo>
                    <a:pt x="822" y="98"/>
                    <a:pt x="797" y="101"/>
                    <a:pt x="774" y="94"/>
                  </a:cubicBezTo>
                  <a:cubicBezTo>
                    <a:pt x="758" y="90"/>
                    <a:pt x="764" y="66"/>
                    <a:pt x="756" y="58"/>
                  </a:cubicBezTo>
                  <a:cubicBezTo>
                    <a:pt x="753" y="55"/>
                    <a:pt x="714" y="46"/>
                    <a:pt x="714" y="46"/>
                  </a:cubicBezTo>
                  <a:cubicBezTo>
                    <a:pt x="708" y="42"/>
                    <a:pt x="703" y="34"/>
                    <a:pt x="696" y="34"/>
                  </a:cubicBezTo>
                  <a:cubicBezTo>
                    <a:pt x="683" y="34"/>
                    <a:pt x="660" y="46"/>
                    <a:pt x="660" y="46"/>
                  </a:cubicBezTo>
                  <a:cubicBezTo>
                    <a:pt x="442" y="22"/>
                    <a:pt x="221" y="28"/>
                    <a:pt x="0" y="28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0" name="Freeform 38" descr="Широкий диагональный 2"/>
            <p:cNvSpPr>
              <a:spLocks/>
            </p:cNvSpPr>
            <p:nvPr/>
          </p:nvSpPr>
          <p:spPr bwMode="auto">
            <a:xfrm>
              <a:off x="1086" y="2124"/>
              <a:ext cx="1746" cy="564"/>
            </a:xfrm>
            <a:custGeom>
              <a:avLst/>
              <a:gdLst>
                <a:gd name="T0" fmla="*/ 0 w 1728"/>
                <a:gd name="T1" fmla="*/ 0 h 564"/>
                <a:gd name="T2" fmla="*/ 1764 w 1728"/>
                <a:gd name="T3" fmla="*/ 0 h 564"/>
                <a:gd name="T4" fmla="*/ 1764 w 1728"/>
                <a:gd name="T5" fmla="*/ 474 h 564"/>
                <a:gd name="T6" fmla="*/ 1618 w 1728"/>
                <a:gd name="T7" fmla="*/ 498 h 564"/>
                <a:gd name="T8" fmla="*/ 1494 w 1728"/>
                <a:gd name="T9" fmla="*/ 516 h 564"/>
                <a:gd name="T10" fmla="*/ 1330 w 1728"/>
                <a:gd name="T11" fmla="*/ 540 h 564"/>
                <a:gd name="T12" fmla="*/ 1176 w 1728"/>
                <a:gd name="T13" fmla="*/ 558 h 564"/>
                <a:gd name="T14" fmla="*/ 1114 w 1728"/>
                <a:gd name="T15" fmla="*/ 564 h 564"/>
                <a:gd name="T16" fmla="*/ 570 w 1728"/>
                <a:gd name="T17" fmla="*/ 564 h 564"/>
                <a:gd name="T18" fmla="*/ 448 w 1728"/>
                <a:gd name="T19" fmla="*/ 564 h 564"/>
                <a:gd name="T20" fmla="*/ 294 w 1728"/>
                <a:gd name="T21" fmla="*/ 540 h 564"/>
                <a:gd name="T22" fmla="*/ 178 w 1728"/>
                <a:gd name="T23" fmla="*/ 516 h 564"/>
                <a:gd name="T24" fmla="*/ 80 w 1728"/>
                <a:gd name="T25" fmla="*/ 498 h 564"/>
                <a:gd name="T26" fmla="*/ 0 w 1728"/>
                <a:gd name="T27" fmla="*/ 474 h 564"/>
                <a:gd name="T28" fmla="*/ 0 w 1728"/>
                <a:gd name="T29" fmla="*/ 0 h 5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28"/>
                <a:gd name="T46" fmla="*/ 0 h 564"/>
                <a:gd name="T47" fmla="*/ 1728 w 1728"/>
                <a:gd name="T48" fmla="*/ 564 h 5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28" h="564">
                  <a:moveTo>
                    <a:pt x="0" y="0"/>
                  </a:moveTo>
                  <a:lnTo>
                    <a:pt x="1728" y="0"/>
                  </a:lnTo>
                  <a:lnTo>
                    <a:pt x="1728" y="474"/>
                  </a:lnTo>
                  <a:lnTo>
                    <a:pt x="1584" y="498"/>
                  </a:lnTo>
                  <a:lnTo>
                    <a:pt x="1464" y="516"/>
                  </a:lnTo>
                  <a:lnTo>
                    <a:pt x="1302" y="540"/>
                  </a:lnTo>
                  <a:lnTo>
                    <a:pt x="1152" y="558"/>
                  </a:lnTo>
                  <a:lnTo>
                    <a:pt x="1092" y="564"/>
                  </a:lnTo>
                  <a:lnTo>
                    <a:pt x="558" y="564"/>
                  </a:lnTo>
                  <a:lnTo>
                    <a:pt x="438" y="564"/>
                  </a:lnTo>
                  <a:lnTo>
                    <a:pt x="288" y="540"/>
                  </a:lnTo>
                  <a:lnTo>
                    <a:pt x="174" y="516"/>
                  </a:lnTo>
                  <a:lnTo>
                    <a:pt x="78" y="498"/>
                  </a:lnTo>
                  <a:lnTo>
                    <a:pt x="0" y="474"/>
                  </a:lnTo>
                  <a:lnTo>
                    <a:pt x="0" y="0"/>
                  </a:lnTo>
                  <a:close/>
                </a:path>
              </a:pathLst>
            </a:custGeom>
            <a:pattFill prst="wdUp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1" name="Freeform 39" descr="Светлый диагональный 1"/>
            <p:cNvSpPr>
              <a:spLocks/>
            </p:cNvSpPr>
            <p:nvPr/>
          </p:nvSpPr>
          <p:spPr bwMode="auto">
            <a:xfrm>
              <a:off x="1638" y="2286"/>
              <a:ext cx="551" cy="876"/>
            </a:xfrm>
            <a:custGeom>
              <a:avLst/>
              <a:gdLst>
                <a:gd name="T0" fmla="*/ 6 w 546"/>
                <a:gd name="T1" fmla="*/ 0 h 876"/>
                <a:gd name="T2" fmla="*/ 556 w 546"/>
                <a:gd name="T3" fmla="*/ 0 h 876"/>
                <a:gd name="T4" fmla="*/ 550 w 546"/>
                <a:gd name="T5" fmla="*/ 396 h 876"/>
                <a:gd name="T6" fmla="*/ 392 w 546"/>
                <a:gd name="T7" fmla="*/ 816 h 876"/>
                <a:gd name="T8" fmla="*/ 360 w 546"/>
                <a:gd name="T9" fmla="*/ 852 h 876"/>
                <a:gd name="T10" fmla="*/ 288 w 546"/>
                <a:gd name="T11" fmla="*/ 876 h 876"/>
                <a:gd name="T12" fmla="*/ 250 w 546"/>
                <a:gd name="T13" fmla="*/ 870 h 876"/>
                <a:gd name="T14" fmla="*/ 208 w 546"/>
                <a:gd name="T15" fmla="*/ 852 h 876"/>
                <a:gd name="T16" fmla="*/ 0 w 546"/>
                <a:gd name="T17" fmla="*/ 396 h 876"/>
                <a:gd name="T18" fmla="*/ 6 w 546"/>
                <a:gd name="T19" fmla="*/ 0 h 8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6"/>
                <a:gd name="T31" fmla="*/ 0 h 876"/>
                <a:gd name="T32" fmla="*/ 546 w 546"/>
                <a:gd name="T33" fmla="*/ 876 h 8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6" h="876">
                  <a:moveTo>
                    <a:pt x="6" y="0"/>
                  </a:moveTo>
                  <a:lnTo>
                    <a:pt x="546" y="0"/>
                  </a:lnTo>
                  <a:lnTo>
                    <a:pt x="540" y="396"/>
                  </a:lnTo>
                  <a:lnTo>
                    <a:pt x="384" y="816"/>
                  </a:lnTo>
                  <a:lnTo>
                    <a:pt x="354" y="852"/>
                  </a:lnTo>
                  <a:lnTo>
                    <a:pt x="282" y="876"/>
                  </a:lnTo>
                  <a:lnTo>
                    <a:pt x="246" y="870"/>
                  </a:lnTo>
                  <a:lnTo>
                    <a:pt x="204" y="852"/>
                  </a:lnTo>
                  <a:lnTo>
                    <a:pt x="0" y="396"/>
                  </a:lnTo>
                  <a:lnTo>
                    <a:pt x="6" y="0"/>
                  </a:lnTo>
                  <a:close/>
                </a:path>
              </a:pathLst>
            </a:custGeom>
            <a:pattFill prst="ltDn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2" name="Freeform 40" descr="Гранит"/>
            <p:cNvSpPr>
              <a:spLocks/>
            </p:cNvSpPr>
            <p:nvPr/>
          </p:nvSpPr>
          <p:spPr bwMode="auto">
            <a:xfrm>
              <a:off x="1661" y="3012"/>
              <a:ext cx="151" cy="132"/>
            </a:xfrm>
            <a:custGeom>
              <a:avLst/>
              <a:gdLst>
                <a:gd name="T0" fmla="*/ 61 w 151"/>
                <a:gd name="T1" fmla="*/ 114 h 132"/>
                <a:gd name="T2" fmla="*/ 61 w 151"/>
                <a:gd name="T3" fmla="*/ 0 h 132"/>
                <a:gd name="T4" fmla="*/ 127 w 151"/>
                <a:gd name="T5" fmla="*/ 48 h 132"/>
                <a:gd name="T6" fmla="*/ 151 w 151"/>
                <a:gd name="T7" fmla="*/ 102 h 132"/>
                <a:gd name="T8" fmla="*/ 139 w 151"/>
                <a:gd name="T9" fmla="*/ 120 h 132"/>
                <a:gd name="T10" fmla="*/ 103 w 151"/>
                <a:gd name="T11" fmla="*/ 132 h 132"/>
                <a:gd name="T12" fmla="*/ 61 w 151"/>
                <a:gd name="T13" fmla="*/ 114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"/>
                <a:gd name="T22" fmla="*/ 0 h 132"/>
                <a:gd name="T23" fmla="*/ 151 w 151"/>
                <a:gd name="T24" fmla="*/ 132 h 1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" h="132">
                  <a:moveTo>
                    <a:pt x="61" y="114"/>
                  </a:moveTo>
                  <a:cubicBezTo>
                    <a:pt x="0" y="99"/>
                    <a:pt x="5" y="19"/>
                    <a:pt x="61" y="0"/>
                  </a:cubicBezTo>
                  <a:cubicBezTo>
                    <a:pt x="107" y="11"/>
                    <a:pt x="87" y="35"/>
                    <a:pt x="127" y="48"/>
                  </a:cubicBezTo>
                  <a:cubicBezTo>
                    <a:pt x="134" y="68"/>
                    <a:pt x="144" y="82"/>
                    <a:pt x="151" y="102"/>
                  </a:cubicBezTo>
                  <a:cubicBezTo>
                    <a:pt x="147" y="108"/>
                    <a:pt x="145" y="116"/>
                    <a:pt x="139" y="120"/>
                  </a:cubicBezTo>
                  <a:cubicBezTo>
                    <a:pt x="128" y="127"/>
                    <a:pt x="103" y="132"/>
                    <a:pt x="103" y="132"/>
                  </a:cubicBezTo>
                  <a:cubicBezTo>
                    <a:pt x="97" y="131"/>
                    <a:pt x="46" y="129"/>
                    <a:pt x="61" y="114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3" name="Freeform 41" descr="Гранит"/>
            <p:cNvSpPr>
              <a:spLocks/>
            </p:cNvSpPr>
            <p:nvPr/>
          </p:nvSpPr>
          <p:spPr bwMode="auto">
            <a:xfrm>
              <a:off x="1579" y="3036"/>
              <a:ext cx="85" cy="107"/>
            </a:xfrm>
            <a:custGeom>
              <a:avLst/>
              <a:gdLst>
                <a:gd name="T0" fmla="*/ 35 w 85"/>
                <a:gd name="T1" fmla="*/ 78 h 107"/>
                <a:gd name="T2" fmla="*/ 29 w 85"/>
                <a:gd name="T3" fmla="*/ 60 h 107"/>
                <a:gd name="T4" fmla="*/ 11 w 85"/>
                <a:gd name="T5" fmla="*/ 54 h 107"/>
                <a:gd name="T6" fmla="*/ 53 w 85"/>
                <a:gd name="T7" fmla="*/ 0 h 107"/>
                <a:gd name="T8" fmla="*/ 83 w 85"/>
                <a:gd name="T9" fmla="*/ 66 h 107"/>
                <a:gd name="T10" fmla="*/ 35 w 85"/>
                <a:gd name="T11" fmla="*/ 78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5"/>
                <a:gd name="T19" fmla="*/ 0 h 107"/>
                <a:gd name="T20" fmla="*/ 85 w 85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5" h="107">
                  <a:moveTo>
                    <a:pt x="35" y="78"/>
                  </a:moveTo>
                  <a:cubicBezTo>
                    <a:pt x="33" y="72"/>
                    <a:pt x="33" y="64"/>
                    <a:pt x="29" y="60"/>
                  </a:cubicBezTo>
                  <a:cubicBezTo>
                    <a:pt x="25" y="56"/>
                    <a:pt x="13" y="60"/>
                    <a:pt x="11" y="54"/>
                  </a:cubicBezTo>
                  <a:cubicBezTo>
                    <a:pt x="0" y="14"/>
                    <a:pt x="31" y="15"/>
                    <a:pt x="53" y="0"/>
                  </a:cubicBezTo>
                  <a:cubicBezTo>
                    <a:pt x="85" y="11"/>
                    <a:pt x="78" y="33"/>
                    <a:pt x="83" y="66"/>
                  </a:cubicBezTo>
                  <a:cubicBezTo>
                    <a:pt x="73" y="107"/>
                    <a:pt x="69" y="89"/>
                    <a:pt x="35" y="78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4" name="Freeform 42" descr="Гранит"/>
            <p:cNvSpPr>
              <a:spLocks/>
            </p:cNvSpPr>
            <p:nvPr/>
          </p:nvSpPr>
          <p:spPr bwMode="auto">
            <a:xfrm>
              <a:off x="2124" y="3067"/>
              <a:ext cx="128" cy="89"/>
            </a:xfrm>
            <a:custGeom>
              <a:avLst/>
              <a:gdLst>
                <a:gd name="T0" fmla="*/ 30 w 128"/>
                <a:gd name="T1" fmla="*/ 83 h 89"/>
                <a:gd name="T2" fmla="*/ 42 w 128"/>
                <a:gd name="T3" fmla="*/ 11 h 89"/>
                <a:gd name="T4" fmla="*/ 114 w 128"/>
                <a:gd name="T5" fmla="*/ 17 h 89"/>
                <a:gd name="T6" fmla="*/ 108 w 128"/>
                <a:gd name="T7" fmla="*/ 77 h 89"/>
                <a:gd name="T8" fmla="*/ 72 w 128"/>
                <a:gd name="T9" fmla="*/ 89 h 89"/>
                <a:gd name="T10" fmla="*/ 30 w 128"/>
                <a:gd name="T11" fmla="*/ 83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8"/>
                <a:gd name="T19" fmla="*/ 0 h 89"/>
                <a:gd name="T20" fmla="*/ 128 w 128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8" h="89">
                  <a:moveTo>
                    <a:pt x="30" y="83"/>
                  </a:moveTo>
                  <a:cubicBezTo>
                    <a:pt x="8" y="50"/>
                    <a:pt x="31" y="44"/>
                    <a:pt x="42" y="11"/>
                  </a:cubicBezTo>
                  <a:cubicBezTo>
                    <a:pt x="66" y="13"/>
                    <a:pt x="97" y="0"/>
                    <a:pt x="114" y="17"/>
                  </a:cubicBezTo>
                  <a:cubicBezTo>
                    <a:pt x="128" y="31"/>
                    <a:pt x="118" y="60"/>
                    <a:pt x="108" y="77"/>
                  </a:cubicBezTo>
                  <a:cubicBezTo>
                    <a:pt x="102" y="88"/>
                    <a:pt x="72" y="89"/>
                    <a:pt x="72" y="89"/>
                  </a:cubicBezTo>
                  <a:cubicBezTo>
                    <a:pt x="14" y="83"/>
                    <a:pt x="0" y="83"/>
                    <a:pt x="30" y="83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5" name="Freeform 43" descr="Гранит"/>
            <p:cNvSpPr>
              <a:spLocks/>
            </p:cNvSpPr>
            <p:nvPr/>
          </p:nvSpPr>
          <p:spPr bwMode="auto">
            <a:xfrm>
              <a:off x="2071" y="3036"/>
              <a:ext cx="92" cy="114"/>
            </a:xfrm>
            <a:custGeom>
              <a:avLst/>
              <a:gdLst>
                <a:gd name="T0" fmla="*/ 17 w 92"/>
                <a:gd name="T1" fmla="*/ 114 h 114"/>
                <a:gd name="T2" fmla="*/ 23 w 92"/>
                <a:gd name="T3" fmla="*/ 60 h 114"/>
                <a:gd name="T4" fmla="*/ 71 w 92"/>
                <a:gd name="T5" fmla="*/ 42 h 114"/>
                <a:gd name="T6" fmla="*/ 17 w 92"/>
                <a:gd name="T7" fmla="*/ 114 h 1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2"/>
                <a:gd name="T13" fmla="*/ 0 h 114"/>
                <a:gd name="T14" fmla="*/ 92 w 92"/>
                <a:gd name="T15" fmla="*/ 114 h 1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2" h="114">
                  <a:moveTo>
                    <a:pt x="17" y="114"/>
                  </a:moveTo>
                  <a:cubicBezTo>
                    <a:pt x="0" y="89"/>
                    <a:pt x="7" y="84"/>
                    <a:pt x="23" y="60"/>
                  </a:cubicBezTo>
                  <a:cubicBezTo>
                    <a:pt x="27" y="42"/>
                    <a:pt x="29" y="0"/>
                    <a:pt x="71" y="42"/>
                  </a:cubicBezTo>
                  <a:cubicBezTo>
                    <a:pt x="92" y="63"/>
                    <a:pt x="17" y="114"/>
                    <a:pt x="17" y="114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6" name="Freeform 44" descr="Гранит"/>
            <p:cNvSpPr>
              <a:spLocks/>
            </p:cNvSpPr>
            <p:nvPr/>
          </p:nvSpPr>
          <p:spPr bwMode="auto">
            <a:xfrm>
              <a:off x="2268" y="3012"/>
              <a:ext cx="74" cy="92"/>
            </a:xfrm>
            <a:custGeom>
              <a:avLst/>
              <a:gdLst>
                <a:gd name="T0" fmla="*/ 30 w 74"/>
                <a:gd name="T1" fmla="*/ 90 h 92"/>
                <a:gd name="T2" fmla="*/ 0 w 74"/>
                <a:gd name="T3" fmla="*/ 60 h 92"/>
                <a:gd name="T4" fmla="*/ 42 w 74"/>
                <a:gd name="T5" fmla="*/ 0 h 92"/>
                <a:gd name="T6" fmla="*/ 72 w 74"/>
                <a:gd name="T7" fmla="*/ 54 h 92"/>
                <a:gd name="T8" fmla="*/ 66 w 74"/>
                <a:gd name="T9" fmla="*/ 84 h 92"/>
                <a:gd name="T10" fmla="*/ 30 w 74"/>
                <a:gd name="T11" fmla="*/ 90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"/>
                <a:gd name="T19" fmla="*/ 0 h 92"/>
                <a:gd name="T20" fmla="*/ 74 w 74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" h="92">
                  <a:moveTo>
                    <a:pt x="30" y="90"/>
                  </a:moveTo>
                  <a:cubicBezTo>
                    <a:pt x="22" y="85"/>
                    <a:pt x="0" y="73"/>
                    <a:pt x="0" y="60"/>
                  </a:cubicBezTo>
                  <a:cubicBezTo>
                    <a:pt x="0" y="32"/>
                    <a:pt x="18" y="8"/>
                    <a:pt x="42" y="0"/>
                  </a:cubicBezTo>
                  <a:cubicBezTo>
                    <a:pt x="57" y="44"/>
                    <a:pt x="45" y="27"/>
                    <a:pt x="72" y="54"/>
                  </a:cubicBezTo>
                  <a:cubicBezTo>
                    <a:pt x="70" y="64"/>
                    <a:pt x="74" y="77"/>
                    <a:pt x="66" y="84"/>
                  </a:cubicBezTo>
                  <a:cubicBezTo>
                    <a:pt x="57" y="92"/>
                    <a:pt x="30" y="90"/>
                    <a:pt x="30" y="90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7" name="Freeform 45" descr="Гранит"/>
            <p:cNvSpPr>
              <a:spLocks/>
            </p:cNvSpPr>
            <p:nvPr/>
          </p:nvSpPr>
          <p:spPr bwMode="auto">
            <a:xfrm>
              <a:off x="2178" y="2973"/>
              <a:ext cx="61" cy="85"/>
            </a:xfrm>
            <a:custGeom>
              <a:avLst/>
              <a:gdLst>
                <a:gd name="T0" fmla="*/ 42 w 61"/>
                <a:gd name="T1" fmla="*/ 81 h 85"/>
                <a:gd name="T2" fmla="*/ 0 w 61"/>
                <a:gd name="T3" fmla="*/ 45 h 85"/>
                <a:gd name="T4" fmla="*/ 48 w 61"/>
                <a:gd name="T5" fmla="*/ 9 h 85"/>
                <a:gd name="T6" fmla="*/ 48 w 61"/>
                <a:gd name="T7" fmla="*/ 69 h 85"/>
                <a:gd name="T8" fmla="*/ 30 w 61"/>
                <a:gd name="T9" fmla="*/ 81 h 85"/>
                <a:gd name="T10" fmla="*/ 42 w 61"/>
                <a:gd name="T11" fmla="*/ 81 h 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1"/>
                <a:gd name="T19" fmla="*/ 0 h 85"/>
                <a:gd name="T20" fmla="*/ 61 w 61"/>
                <a:gd name="T21" fmla="*/ 85 h 8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1" h="85">
                  <a:moveTo>
                    <a:pt x="42" y="81"/>
                  </a:moveTo>
                  <a:cubicBezTo>
                    <a:pt x="18" y="73"/>
                    <a:pt x="8" y="69"/>
                    <a:pt x="0" y="45"/>
                  </a:cubicBezTo>
                  <a:cubicBezTo>
                    <a:pt x="7" y="8"/>
                    <a:pt x="11" y="0"/>
                    <a:pt x="48" y="9"/>
                  </a:cubicBezTo>
                  <a:cubicBezTo>
                    <a:pt x="56" y="32"/>
                    <a:pt x="61" y="39"/>
                    <a:pt x="48" y="69"/>
                  </a:cubicBezTo>
                  <a:cubicBezTo>
                    <a:pt x="45" y="76"/>
                    <a:pt x="33" y="75"/>
                    <a:pt x="30" y="81"/>
                  </a:cubicBezTo>
                  <a:cubicBezTo>
                    <a:pt x="28" y="85"/>
                    <a:pt x="38" y="81"/>
                    <a:pt x="42" y="81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1542" y="3149"/>
              <a:ext cx="285" cy="145"/>
            </a:xfrm>
            <a:custGeom>
              <a:avLst/>
              <a:gdLst>
                <a:gd name="T0" fmla="*/ 282 w 285"/>
                <a:gd name="T1" fmla="*/ 25 h 145"/>
                <a:gd name="T2" fmla="*/ 192 w 285"/>
                <a:gd name="T3" fmla="*/ 49 h 145"/>
                <a:gd name="T4" fmla="*/ 42 w 285"/>
                <a:gd name="T5" fmla="*/ 79 h 145"/>
                <a:gd name="T6" fmla="*/ 24 w 285"/>
                <a:gd name="T7" fmla="*/ 91 h 145"/>
                <a:gd name="T8" fmla="*/ 6 w 285"/>
                <a:gd name="T9" fmla="*/ 97 h 145"/>
                <a:gd name="T10" fmla="*/ 78 w 285"/>
                <a:gd name="T11" fmla="*/ 73 h 145"/>
                <a:gd name="T12" fmla="*/ 132 w 285"/>
                <a:gd name="T13" fmla="*/ 85 h 145"/>
                <a:gd name="T14" fmla="*/ 90 w 285"/>
                <a:gd name="T15" fmla="*/ 127 h 145"/>
                <a:gd name="T16" fmla="*/ 78 w 285"/>
                <a:gd name="T17" fmla="*/ 145 h 145"/>
                <a:gd name="T18" fmla="*/ 84 w 285"/>
                <a:gd name="T19" fmla="*/ 127 h 145"/>
                <a:gd name="T20" fmla="*/ 102 w 285"/>
                <a:gd name="T21" fmla="*/ 121 h 145"/>
                <a:gd name="T22" fmla="*/ 126 w 285"/>
                <a:gd name="T23" fmla="*/ 103 h 145"/>
                <a:gd name="T24" fmla="*/ 138 w 285"/>
                <a:gd name="T25" fmla="*/ 85 h 145"/>
                <a:gd name="T26" fmla="*/ 216 w 285"/>
                <a:gd name="T27" fmla="*/ 55 h 145"/>
                <a:gd name="T28" fmla="*/ 270 w 285"/>
                <a:gd name="T29" fmla="*/ 25 h 145"/>
                <a:gd name="T30" fmla="*/ 282 w 285"/>
                <a:gd name="T31" fmla="*/ 2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5"/>
                <a:gd name="T49" fmla="*/ 0 h 145"/>
                <a:gd name="T50" fmla="*/ 285 w 285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5" h="145">
                  <a:moveTo>
                    <a:pt x="282" y="25"/>
                  </a:moveTo>
                  <a:cubicBezTo>
                    <a:pt x="240" y="30"/>
                    <a:pt x="224" y="28"/>
                    <a:pt x="192" y="49"/>
                  </a:cubicBezTo>
                  <a:cubicBezTo>
                    <a:pt x="160" y="97"/>
                    <a:pt x="100" y="76"/>
                    <a:pt x="42" y="79"/>
                  </a:cubicBezTo>
                  <a:cubicBezTo>
                    <a:pt x="36" y="83"/>
                    <a:pt x="30" y="88"/>
                    <a:pt x="24" y="91"/>
                  </a:cubicBezTo>
                  <a:cubicBezTo>
                    <a:pt x="18" y="94"/>
                    <a:pt x="0" y="98"/>
                    <a:pt x="6" y="97"/>
                  </a:cubicBezTo>
                  <a:cubicBezTo>
                    <a:pt x="34" y="91"/>
                    <a:pt x="52" y="86"/>
                    <a:pt x="78" y="73"/>
                  </a:cubicBezTo>
                  <a:cubicBezTo>
                    <a:pt x="87" y="75"/>
                    <a:pt x="131" y="83"/>
                    <a:pt x="132" y="85"/>
                  </a:cubicBezTo>
                  <a:cubicBezTo>
                    <a:pt x="147" y="109"/>
                    <a:pt x="102" y="123"/>
                    <a:pt x="90" y="127"/>
                  </a:cubicBezTo>
                  <a:cubicBezTo>
                    <a:pt x="86" y="133"/>
                    <a:pt x="85" y="145"/>
                    <a:pt x="78" y="145"/>
                  </a:cubicBezTo>
                  <a:cubicBezTo>
                    <a:pt x="72" y="145"/>
                    <a:pt x="80" y="131"/>
                    <a:pt x="84" y="127"/>
                  </a:cubicBezTo>
                  <a:cubicBezTo>
                    <a:pt x="88" y="123"/>
                    <a:pt x="96" y="123"/>
                    <a:pt x="102" y="121"/>
                  </a:cubicBezTo>
                  <a:cubicBezTo>
                    <a:pt x="110" y="115"/>
                    <a:pt x="119" y="110"/>
                    <a:pt x="126" y="103"/>
                  </a:cubicBezTo>
                  <a:cubicBezTo>
                    <a:pt x="131" y="98"/>
                    <a:pt x="132" y="89"/>
                    <a:pt x="138" y="85"/>
                  </a:cubicBezTo>
                  <a:cubicBezTo>
                    <a:pt x="141" y="83"/>
                    <a:pt x="208" y="58"/>
                    <a:pt x="216" y="55"/>
                  </a:cubicBezTo>
                  <a:cubicBezTo>
                    <a:pt x="232" y="31"/>
                    <a:pt x="242" y="32"/>
                    <a:pt x="270" y="25"/>
                  </a:cubicBezTo>
                  <a:cubicBezTo>
                    <a:pt x="285" y="2"/>
                    <a:pt x="282" y="0"/>
                    <a:pt x="282" y="25"/>
                  </a:cubicBezTo>
                  <a:close/>
                </a:path>
              </a:pathLst>
            </a:cu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49" name="Freeform 47"/>
            <p:cNvSpPr>
              <a:spLocks/>
            </p:cNvSpPr>
            <p:nvPr/>
          </p:nvSpPr>
          <p:spPr bwMode="auto">
            <a:xfrm>
              <a:off x="1632" y="3199"/>
              <a:ext cx="239" cy="167"/>
            </a:xfrm>
            <a:custGeom>
              <a:avLst/>
              <a:gdLst>
                <a:gd name="T0" fmla="*/ 0 w 239"/>
                <a:gd name="T1" fmla="*/ 167 h 167"/>
                <a:gd name="T2" fmla="*/ 42 w 239"/>
                <a:gd name="T3" fmla="*/ 161 h 167"/>
                <a:gd name="T4" fmla="*/ 54 w 239"/>
                <a:gd name="T5" fmla="*/ 143 h 167"/>
                <a:gd name="T6" fmla="*/ 114 w 239"/>
                <a:gd name="T7" fmla="*/ 119 h 167"/>
                <a:gd name="T8" fmla="*/ 180 w 239"/>
                <a:gd name="T9" fmla="*/ 65 h 167"/>
                <a:gd name="T10" fmla="*/ 216 w 239"/>
                <a:gd name="T11" fmla="*/ 41 h 167"/>
                <a:gd name="T12" fmla="*/ 222 w 239"/>
                <a:gd name="T13" fmla="*/ 23 h 167"/>
                <a:gd name="T14" fmla="*/ 234 w 239"/>
                <a:gd name="T15" fmla="*/ 5 h 167"/>
                <a:gd name="T16" fmla="*/ 216 w 239"/>
                <a:gd name="T17" fmla="*/ 17 h 167"/>
                <a:gd name="T18" fmla="*/ 198 w 239"/>
                <a:gd name="T19" fmla="*/ 35 h 167"/>
                <a:gd name="T20" fmla="*/ 102 w 239"/>
                <a:gd name="T21" fmla="*/ 65 h 167"/>
                <a:gd name="T22" fmla="*/ 84 w 239"/>
                <a:gd name="T23" fmla="*/ 71 h 167"/>
                <a:gd name="T24" fmla="*/ 78 w 239"/>
                <a:gd name="T25" fmla="*/ 89 h 167"/>
                <a:gd name="T26" fmla="*/ 102 w 239"/>
                <a:gd name="T27" fmla="*/ 83 h 167"/>
                <a:gd name="T28" fmla="*/ 138 w 239"/>
                <a:gd name="T29" fmla="*/ 71 h 167"/>
                <a:gd name="T30" fmla="*/ 108 w 239"/>
                <a:gd name="T31" fmla="*/ 119 h 167"/>
                <a:gd name="T32" fmla="*/ 0 w 239"/>
                <a:gd name="T33" fmla="*/ 167 h 1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9"/>
                <a:gd name="T52" fmla="*/ 0 h 167"/>
                <a:gd name="T53" fmla="*/ 239 w 239"/>
                <a:gd name="T54" fmla="*/ 167 h 16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9" h="167">
                  <a:moveTo>
                    <a:pt x="0" y="167"/>
                  </a:moveTo>
                  <a:cubicBezTo>
                    <a:pt x="14" y="165"/>
                    <a:pt x="29" y="167"/>
                    <a:pt x="42" y="161"/>
                  </a:cubicBezTo>
                  <a:cubicBezTo>
                    <a:pt x="49" y="158"/>
                    <a:pt x="48" y="148"/>
                    <a:pt x="54" y="143"/>
                  </a:cubicBezTo>
                  <a:cubicBezTo>
                    <a:pt x="68" y="132"/>
                    <a:pt x="97" y="123"/>
                    <a:pt x="114" y="119"/>
                  </a:cubicBezTo>
                  <a:cubicBezTo>
                    <a:pt x="131" y="94"/>
                    <a:pt x="155" y="82"/>
                    <a:pt x="180" y="65"/>
                  </a:cubicBezTo>
                  <a:cubicBezTo>
                    <a:pt x="192" y="57"/>
                    <a:pt x="216" y="41"/>
                    <a:pt x="216" y="41"/>
                  </a:cubicBezTo>
                  <a:cubicBezTo>
                    <a:pt x="218" y="35"/>
                    <a:pt x="219" y="29"/>
                    <a:pt x="222" y="23"/>
                  </a:cubicBezTo>
                  <a:cubicBezTo>
                    <a:pt x="225" y="17"/>
                    <a:pt x="239" y="10"/>
                    <a:pt x="234" y="5"/>
                  </a:cubicBezTo>
                  <a:cubicBezTo>
                    <a:pt x="229" y="0"/>
                    <a:pt x="222" y="12"/>
                    <a:pt x="216" y="17"/>
                  </a:cubicBezTo>
                  <a:cubicBezTo>
                    <a:pt x="209" y="22"/>
                    <a:pt x="205" y="30"/>
                    <a:pt x="198" y="35"/>
                  </a:cubicBezTo>
                  <a:cubicBezTo>
                    <a:pt x="168" y="60"/>
                    <a:pt x="142" y="61"/>
                    <a:pt x="102" y="65"/>
                  </a:cubicBezTo>
                  <a:cubicBezTo>
                    <a:pt x="96" y="67"/>
                    <a:pt x="88" y="67"/>
                    <a:pt x="84" y="71"/>
                  </a:cubicBezTo>
                  <a:cubicBezTo>
                    <a:pt x="80" y="75"/>
                    <a:pt x="72" y="91"/>
                    <a:pt x="78" y="89"/>
                  </a:cubicBezTo>
                  <a:cubicBezTo>
                    <a:pt x="86" y="87"/>
                    <a:pt x="94" y="85"/>
                    <a:pt x="102" y="83"/>
                  </a:cubicBezTo>
                  <a:cubicBezTo>
                    <a:pt x="114" y="79"/>
                    <a:pt x="138" y="71"/>
                    <a:pt x="138" y="71"/>
                  </a:cubicBezTo>
                  <a:cubicBezTo>
                    <a:pt x="149" y="103"/>
                    <a:pt x="133" y="103"/>
                    <a:pt x="108" y="119"/>
                  </a:cubicBezTo>
                  <a:cubicBezTo>
                    <a:pt x="70" y="143"/>
                    <a:pt x="44" y="160"/>
                    <a:pt x="0" y="16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50" name="Freeform 48"/>
            <p:cNvSpPr>
              <a:spLocks/>
            </p:cNvSpPr>
            <p:nvPr/>
          </p:nvSpPr>
          <p:spPr bwMode="auto">
            <a:xfrm>
              <a:off x="2032" y="3198"/>
              <a:ext cx="319" cy="108"/>
            </a:xfrm>
            <a:custGeom>
              <a:avLst/>
              <a:gdLst>
                <a:gd name="T0" fmla="*/ 32 w 319"/>
                <a:gd name="T1" fmla="*/ 0 h 108"/>
                <a:gd name="T2" fmla="*/ 152 w 319"/>
                <a:gd name="T3" fmla="*/ 60 h 108"/>
                <a:gd name="T4" fmla="*/ 266 w 319"/>
                <a:gd name="T5" fmla="*/ 90 h 108"/>
                <a:gd name="T6" fmla="*/ 230 w 319"/>
                <a:gd name="T7" fmla="*/ 66 h 108"/>
                <a:gd name="T8" fmla="*/ 68 w 319"/>
                <a:gd name="T9" fmla="*/ 60 h 108"/>
                <a:gd name="T10" fmla="*/ 50 w 319"/>
                <a:gd name="T11" fmla="*/ 42 h 108"/>
                <a:gd name="T12" fmla="*/ 32 w 319"/>
                <a:gd name="T13" fmla="*/ 36 h 108"/>
                <a:gd name="T14" fmla="*/ 8 w 319"/>
                <a:gd name="T15" fmla="*/ 12 h 108"/>
                <a:gd name="T16" fmla="*/ 98 w 319"/>
                <a:gd name="T17" fmla="*/ 66 h 108"/>
                <a:gd name="T18" fmla="*/ 116 w 319"/>
                <a:gd name="T19" fmla="*/ 72 h 108"/>
                <a:gd name="T20" fmla="*/ 110 w 319"/>
                <a:gd name="T21" fmla="*/ 30 h 108"/>
                <a:gd name="T22" fmla="*/ 98 w 319"/>
                <a:gd name="T23" fmla="*/ 48 h 108"/>
                <a:gd name="T24" fmla="*/ 290 w 319"/>
                <a:gd name="T25" fmla="*/ 90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9"/>
                <a:gd name="T40" fmla="*/ 0 h 108"/>
                <a:gd name="T41" fmla="*/ 319 w 319"/>
                <a:gd name="T42" fmla="*/ 108 h 10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9" h="108">
                  <a:moveTo>
                    <a:pt x="32" y="0"/>
                  </a:moveTo>
                  <a:cubicBezTo>
                    <a:pt x="90" y="58"/>
                    <a:pt x="92" y="30"/>
                    <a:pt x="152" y="60"/>
                  </a:cubicBezTo>
                  <a:cubicBezTo>
                    <a:pt x="197" y="82"/>
                    <a:pt x="214" y="85"/>
                    <a:pt x="266" y="90"/>
                  </a:cubicBezTo>
                  <a:cubicBezTo>
                    <a:pt x="319" y="108"/>
                    <a:pt x="245" y="67"/>
                    <a:pt x="230" y="66"/>
                  </a:cubicBezTo>
                  <a:cubicBezTo>
                    <a:pt x="176" y="62"/>
                    <a:pt x="122" y="62"/>
                    <a:pt x="68" y="60"/>
                  </a:cubicBezTo>
                  <a:cubicBezTo>
                    <a:pt x="62" y="54"/>
                    <a:pt x="57" y="47"/>
                    <a:pt x="50" y="42"/>
                  </a:cubicBezTo>
                  <a:cubicBezTo>
                    <a:pt x="45" y="38"/>
                    <a:pt x="36" y="40"/>
                    <a:pt x="32" y="36"/>
                  </a:cubicBezTo>
                  <a:cubicBezTo>
                    <a:pt x="0" y="4"/>
                    <a:pt x="56" y="28"/>
                    <a:pt x="8" y="12"/>
                  </a:cubicBezTo>
                  <a:cubicBezTo>
                    <a:pt x="39" y="59"/>
                    <a:pt x="37" y="58"/>
                    <a:pt x="98" y="66"/>
                  </a:cubicBezTo>
                  <a:cubicBezTo>
                    <a:pt x="104" y="68"/>
                    <a:pt x="114" y="78"/>
                    <a:pt x="116" y="72"/>
                  </a:cubicBezTo>
                  <a:cubicBezTo>
                    <a:pt x="120" y="59"/>
                    <a:pt x="118" y="41"/>
                    <a:pt x="110" y="30"/>
                  </a:cubicBezTo>
                  <a:cubicBezTo>
                    <a:pt x="106" y="24"/>
                    <a:pt x="102" y="42"/>
                    <a:pt x="98" y="48"/>
                  </a:cubicBezTo>
                  <a:cubicBezTo>
                    <a:pt x="158" y="88"/>
                    <a:pt x="216" y="90"/>
                    <a:pt x="290" y="90"/>
                  </a:cubicBezTo>
                </a:path>
              </a:pathLst>
            </a:cu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1890" y="3234"/>
              <a:ext cx="130" cy="78"/>
            </a:xfrm>
            <a:custGeom>
              <a:avLst/>
              <a:gdLst>
                <a:gd name="T0" fmla="*/ 6 w 130"/>
                <a:gd name="T1" fmla="*/ 0 h 78"/>
                <a:gd name="T2" fmla="*/ 0 w 130"/>
                <a:gd name="T3" fmla="*/ 18 h 78"/>
                <a:gd name="T4" fmla="*/ 48 w 130"/>
                <a:gd name="T5" fmla="*/ 66 h 78"/>
                <a:gd name="T6" fmla="*/ 84 w 130"/>
                <a:gd name="T7" fmla="*/ 78 h 78"/>
                <a:gd name="T8" fmla="*/ 72 w 130"/>
                <a:gd name="T9" fmla="*/ 54 h 78"/>
                <a:gd name="T10" fmla="*/ 48 w 130"/>
                <a:gd name="T11" fmla="*/ 30 h 78"/>
                <a:gd name="T12" fmla="*/ 60 w 130"/>
                <a:gd name="T13" fmla="*/ 48 h 78"/>
                <a:gd name="T14" fmla="*/ 42 w 130"/>
                <a:gd name="T15" fmla="*/ 60 h 78"/>
                <a:gd name="T16" fmla="*/ 36 w 130"/>
                <a:gd name="T17" fmla="*/ 42 h 78"/>
                <a:gd name="T18" fmla="*/ 84 w 130"/>
                <a:gd name="T19" fmla="*/ 48 h 78"/>
                <a:gd name="T20" fmla="*/ 96 w 130"/>
                <a:gd name="T21" fmla="*/ 30 h 78"/>
                <a:gd name="T22" fmla="*/ 96 w 130"/>
                <a:gd name="T23" fmla="*/ 30 h 78"/>
                <a:gd name="T24" fmla="*/ 24 w 130"/>
                <a:gd name="T25" fmla="*/ 36 h 78"/>
                <a:gd name="T26" fmla="*/ 48 w 130"/>
                <a:gd name="T27" fmla="*/ 54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0"/>
                <a:gd name="T43" fmla="*/ 0 h 78"/>
                <a:gd name="T44" fmla="*/ 130 w 130"/>
                <a:gd name="T45" fmla="*/ 78 h 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0" h="78">
                  <a:moveTo>
                    <a:pt x="6" y="0"/>
                  </a:moveTo>
                  <a:cubicBezTo>
                    <a:pt x="54" y="32"/>
                    <a:pt x="56" y="26"/>
                    <a:pt x="0" y="18"/>
                  </a:cubicBezTo>
                  <a:cubicBezTo>
                    <a:pt x="11" y="34"/>
                    <a:pt x="31" y="57"/>
                    <a:pt x="48" y="66"/>
                  </a:cubicBezTo>
                  <a:cubicBezTo>
                    <a:pt x="59" y="72"/>
                    <a:pt x="84" y="78"/>
                    <a:pt x="84" y="78"/>
                  </a:cubicBezTo>
                  <a:cubicBezTo>
                    <a:pt x="96" y="42"/>
                    <a:pt x="92" y="74"/>
                    <a:pt x="72" y="54"/>
                  </a:cubicBezTo>
                  <a:cubicBezTo>
                    <a:pt x="40" y="22"/>
                    <a:pt x="96" y="46"/>
                    <a:pt x="48" y="30"/>
                  </a:cubicBezTo>
                  <a:cubicBezTo>
                    <a:pt x="52" y="36"/>
                    <a:pt x="61" y="41"/>
                    <a:pt x="60" y="48"/>
                  </a:cubicBezTo>
                  <a:cubicBezTo>
                    <a:pt x="59" y="55"/>
                    <a:pt x="49" y="62"/>
                    <a:pt x="42" y="60"/>
                  </a:cubicBezTo>
                  <a:cubicBezTo>
                    <a:pt x="36" y="58"/>
                    <a:pt x="38" y="48"/>
                    <a:pt x="36" y="42"/>
                  </a:cubicBezTo>
                  <a:cubicBezTo>
                    <a:pt x="73" y="35"/>
                    <a:pt x="58" y="30"/>
                    <a:pt x="84" y="48"/>
                  </a:cubicBezTo>
                  <a:cubicBezTo>
                    <a:pt x="88" y="42"/>
                    <a:pt x="90" y="35"/>
                    <a:pt x="96" y="30"/>
                  </a:cubicBezTo>
                  <a:cubicBezTo>
                    <a:pt x="110" y="18"/>
                    <a:pt x="130" y="26"/>
                    <a:pt x="96" y="30"/>
                  </a:cubicBezTo>
                  <a:cubicBezTo>
                    <a:pt x="72" y="33"/>
                    <a:pt x="48" y="34"/>
                    <a:pt x="24" y="36"/>
                  </a:cubicBezTo>
                  <a:cubicBezTo>
                    <a:pt x="43" y="55"/>
                    <a:pt x="34" y="54"/>
                    <a:pt x="48" y="54"/>
                  </a:cubicBezTo>
                </a:path>
              </a:pathLst>
            </a:cu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52" name="Freeform 50"/>
            <p:cNvSpPr>
              <a:spLocks/>
            </p:cNvSpPr>
            <p:nvPr/>
          </p:nvSpPr>
          <p:spPr bwMode="auto">
            <a:xfrm>
              <a:off x="1597" y="3102"/>
              <a:ext cx="125" cy="117"/>
            </a:xfrm>
            <a:custGeom>
              <a:avLst/>
              <a:gdLst>
                <a:gd name="T0" fmla="*/ 35 w 125"/>
                <a:gd name="T1" fmla="*/ 0 h 117"/>
                <a:gd name="T2" fmla="*/ 71 w 125"/>
                <a:gd name="T3" fmla="*/ 54 h 117"/>
                <a:gd name="T4" fmla="*/ 77 w 125"/>
                <a:gd name="T5" fmla="*/ 72 h 117"/>
                <a:gd name="T6" fmla="*/ 125 w 125"/>
                <a:gd name="T7" fmla="*/ 84 h 117"/>
                <a:gd name="T8" fmla="*/ 59 w 125"/>
                <a:gd name="T9" fmla="*/ 54 h 117"/>
                <a:gd name="T10" fmla="*/ 47 w 125"/>
                <a:gd name="T11" fmla="*/ 24 h 117"/>
                <a:gd name="T12" fmla="*/ 95 w 125"/>
                <a:gd name="T13" fmla="*/ 72 h 117"/>
                <a:gd name="T14" fmla="*/ 71 w 125"/>
                <a:gd name="T15" fmla="*/ 66 h 117"/>
                <a:gd name="T16" fmla="*/ 35 w 125"/>
                <a:gd name="T17" fmla="*/ 0 h 1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5"/>
                <a:gd name="T28" fmla="*/ 0 h 117"/>
                <a:gd name="T29" fmla="*/ 125 w 125"/>
                <a:gd name="T30" fmla="*/ 117 h 1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5" h="117">
                  <a:moveTo>
                    <a:pt x="35" y="0"/>
                  </a:moveTo>
                  <a:cubicBezTo>
                    <a:pt x="42" y="28"/>
                    <a:pt x="47" y="38"/>
                    <a:pt x="71" y="54"/>
                  </a:cubicBezTo>
                  <a:cubicBezTo>
                    <a:pt x="73" y="60"/>
                    <a:pt x="71" y="69"/>
                    <a:pt x="77" y="72"/>
                  </a:cubicBezTo>
                  <a:cubicBezTo>
                    <a:pt x="91" y="80"/>
                    <a:pt x="125" y="84"/>
                    <a:pt x="125" y="84"/>
                  </a:cubicBezTo>
                  <a:cubicBezTo>
                    <a:pt x="85" y="97"/>
                    <a:pt x="93" y="65"/>
                    <a:pt x="59" y="54"/>
                  </a:cubicBezTo>
                  <a:cubicBezTo>
                    <a:pt x="51" y="46"/>
                    <a:pt x="0" y="8"/>
                    <a:pt x="47" y="24"/>
                  </a:cubicBezTo>
                  <a:cubicBezTo>
                    <a:pt x="55" y="69"/>
                    <a:pt x="55" y="62"/>
                    <a:pt x="95" y="72"/>
                  </a:cubicBezTo>
                  <a:cubicBezTo>
                    <a:pt x="125" y="117"/>
                    <a:pt x="77" y="74"/>
                    <a:pt x="71" y="66"/>
                  </a:cubicBezTo>
                  <a:cubicBezTo>
                    <a:pt x="53" y="45"/>
                    <a:pt x="54" y="19"/>
                    <a:pt x="35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1050" y="2148"/>
              <a:ext cx="1746" cy="1260"/>
            </a:xfrm>
            <a:prstGeom prst="rect">
              <a:avLst/>
            </a:prstGeom>
            <a:noFill/>
            <a:ln w="1270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1914" y="2586"/>
              <a:ext cx="0" cy="49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55" name="Text Box 53"/>
            <p:cNvSpPr txBox="1">
              <a:spLocks noChangeArrowheads="1"/>
            </p:cNvSpPr>
            <p:nvPr/>
          </p:nvSpPr>
          <p:spPr bwMode="auto">
            <a:xfrm>
              <a:off x="1794" y="2256"/>
              <a:ext cx="28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000">
                  <a:latin typeface="Georgia" pitchFamily="18" charset="0"/>
                </a:rPr>
                <a:t>Р</a:t>
              </a:r>
            </a:p>
          </p:txBody>
        </p:sp>
      </p:grpSp>
      <p:grpSp>
        <p:nvGrpSpPr>
          <p:cNvPr id="56" name="Group 54"/>
          <p:cNvGrpSpPr>
            <a:grpSpLocks/>
          </p:cNvGrpSpPr>
          <p:nvPr/>
        </p:nvGrpSpPr>
        <p:grpSpPr bwMode="auto">
          <a:xfrm>
            <a:off x="5867400" y="3057524"/>
            <a:ext cx="2952750" cy="2143125"/>
            <a:chOff x="3696" y="1980"/>
            <a:chExt cx="1860" cy="1350"/>
          </a:xfrm>
        </p:grpSpPr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3720" y="2328"/>
              <a:ext cx="1812" cy="696"/>
            </a:xfrm>
            <a:prstGeom prst="rect">
              <a:avLst/>
            </a:prstGeom>
            <a:gradFill rotWithShape="0">
              <a:gsLst>
                <a:gs pos="0">
                  <a:srgbClr val="FFFFE1"/>
                </a:gs>
                <a:gs pos="50000">
                  <a:schemeClr val="bg1"/>
                </a:gs>
                <a:gs pos="100000">
                  <a:srgbClr val="FFFFE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000">
                <a:latin typeface="Georgia" pitchFamily="18" charset="0"/>
              </a:endParaRPr>
            </a:p>
          </p:txBody>
        </p:sp>
        <p:sp>
          <p:nvSpPr>
            <p:cNvPr id="58" name="Freeform 56" descr="Широкий диагональный 2"/>
            <p:cNvSpPr>
              <a:spLocks/>
            </p:cNvSpPr>
            <p:nvPr/>
          </p:nvSpPr>
          <p:spPr bwMode="auto">
            <a:xfrm>
              <a:off x="3720" y="2004"/>
              <a:ext cx="1818" cy="738"/>
            </a:xfrm>
            <a:custGeom>
              <a:avLst/>
              <a:gdLst>
                <a:gd name="T0" fmla="*/ 0 w 1818"/>
                <a:gd name="T1" fmla="*/ 0 h 882"/>
                <a:gd name="T2" fmla="*/ 1818 w 1818"/>
                <a:gd name="T3" fmla="*/ 0 h 882"/>
                <a:gd name="T4" fmla="*/ 1818 w 1818"/>
                <a:gd name="T5" fmla="*/ 618 h 882"/>
                <a:gd name="T6" fmla="*/ 0 w 1818"/>
                <a:gd name="T7" fmla="*/ 618 h 882"/>
                <a:gd name="T8" fmla="*/ 0 w 1818"/>
                <a:gd name="T9" fmla="*/ 0 h 8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18"/>
                <a:gd name="T16" fmla="*/ 0 h 882"/>
                <a:gd name="T17" fmla="*/ 1818 w 1818"/>
                <a:gd name="T18" fmla="*/ 882 h 8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18" h="882">
                  <a:moveTo>
                    <a:pt x="0" y="0"/>
                  </a:moveTo>
                  <a:lnTo>
                    <a:pt x="1818" y="0"/>
                  </a:lnTo>
                  <a:lnTo>
                    <a:pt x="1818" y="882"/>
                  </a:lnTo>
                  <a:lnTo>
                    <a:pt x="0" y="882"/>
                  </a:lnTo>
                  <a:lnTo>
                    <a:pt x="0" y="0"/>
                  </a:lnTo>
                  <a:close/>
                </a:path>
              </a:pathLst>
            </a:custGeom>
            <a:pattFill prst="wdUp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59" name="Freeform 57" descr="Темный диагональный 2"/>
            <p:cNvSpPr>
              <a:spLocks/>
            </p:cNvSpPr>
            <p:nvPr/>
          </p:nvSpPr>
          <p:spPr bwMode="auto">
            <a:xfrm>
              <a:off x="4501" y="2621"/>
              <a:ext cx="379" cy="361"/>
            </a:xfrm>
            <a:custGeom>
              <a:avLst/>
              <a:gdLst>
                <a:gd name="T0" fmla="*/ 23 w 379"/>
                <a:gd name="T1" fmla="*/ 169 h 361"/>
                <a:gd name="T2" fmla="*/ 11 w 379"/>
                <a:gd name="T3" fmla="*/ 127 h 361"/>
                <a:gd name="T4" fmla="*/ 17 w 379"/>
                <a:gd name="T5" fmla="*/ 61 h 361"/>
                <a:gd name="T6" fmla="*/ 65 w 379"/>
                <a:gd name="T7" fmla="*/ 13 h 361"/>
                <a:gd name="T8" fmla="*/ 155 w 379"/>
                <a:gd name="T9" fmla="*/ 1 h 361"/>
                <a:gd name="T10" fmla="*/ 299 w 379"/>
                <a:gd name="T11" fmla="*/ 7 h 361"/>
                <a:gd name="T12" fmla="*/ 365 w 379"/>
                <a:gd name="T13" fmla="*/ 43 h 361"/>
                <a:gd name="T14" fmla="*/ 377 w 379"/>
                <a:gd name="T15" fmla="*/ 109 h 361"/>
                <a:gd name="T16" fmla="*/ 353 w 379"/>
                <a:gd name="T17" fmla="*/ 169 h 361"/>
                <a:gd name="T18" fmla="*/ 245 w 379"/>
                <a:gd name="T19" fmla="*/ 319 h 361"/>
                <a:gd name="T20" fmla="*/ 185 w 379"/>
                <a:gd name="T21" fmla="*/ 355 h 361"/>
                <a:gd name="T22" fmla="*/ 149 w 379"/>
                <a:gd name="T23" fmla="*/ 331 h 361"/>
                <a:gd name="T24" fmla="*/ 23 w 379"/>
                <a:gd name="T25" fmla="*/ 169 h 3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9"/>
                <a:gd name="T40" fmla="*/ 0 h 361"/>
                <a:gd name="T41" fmla="*/ 379 w 379"/>
                <a:gd name="T42" fmla="*/ 361 h 36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9" h="361">
                  <a:moveTo>
                    <a:pt x="23" y="169"/>
                  </a:moveTo>
                  <a:cubicBezTo>
                    <a:pt x="0" y="135"/>
                    <a:pt x="12" y="145"/>
                    <a:pt x="11" y="127"/>
                  </a:cubicBezTo>
                  <a:cubicBezTo>
                    <a:pt x="10" y="109"/>
                    <a:pt x="8" y="80"/>
                    <a:pt x="17" y="61"/>
                  </a:cubicBezTo>
                  <a:cubicBezTo>
                    <a:pt x="26" y="42"/>
                    <a:pt x="42" y="23"/>
                    <a:pt x="65" y="13"/>
                  </a:cubicBezTo>
                  <a:cubicBezTo>
                    <a:pt x="88" y="3"/>
                    <a:pt x="116" y="2"/>
                    <a:pt x="155" y="1"/>
                  </a:cubicBezTo>
                  <a:cubicBezTo>
                    <a:pt x="194" y="0"/>
                    <a:pt x="264" y="0"/>
                    <a:pt x="299" y="7"/>
                  </a:cubicBezTo>
                  <a:cubicBezTo>
                    <a:pt x="334" y="14"/>
                    <a:pt x="352" y="26"/>
                    <a:pt x="365" y="43"/>
                  </a:cubicBezTo>
                  <a:cubicBezTo>
                    <a:pt x="378" y="60"/>
                    <a:pt x="379" y="88"/>
                    <a:pt x="377" y="109"/>
                  </a:cubicBezTo>
                  <a:cubicBezTo>
                    <a:pt x="375" y="130"/>
                    <a:pt x="375" y="134"/>
                    <a:pt x="353" y="169"/>
                  </a:cubicBezTo>
                  <a:cubicBezTo>
                    <a:pt x="331" y="204"/>
                    <a:pt x="273" y="288"/>
                    <a:pt x="245" y="319"/>
                  </a:cubicBezTo>
                  <a:cubicBezTo>
                    <a:pt x="217" y="350"/>
                    <a:pt x="201" y="353"/>
                    <a:pt x="185" y="355"/>
                  </a:cubicBezTo>
                  <a:cubicBezTo>
                    <a:pt x="169" y="357"/>
                    <a:pt x="177" y="361"/>
                    <a:pt x="149" y="331"/>
                  </a:cubicBezTo>
                  <a:cubicBezTo>
                    <a:pt x="121" y="301"/>
                    <a:pt x="46" y="203"/>
                    <a:pt x="23" y="169"/>
                  </a:cubicBezTo>
                  <a:close/>
                </a:path>
              </a:pathLst>
            </a:custGeom>
            <a:pattFill prst="dkUp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0" name="Freeform 58" descr="Газетная бумага"/>
            <p:cNvSpPr>
              <a:spLocks/>
            </p:cNvSpPr>
            <p:nvPr/>
          </p:nvSpPr>
          <p:spPr bwMode="auto">
            <a:xfrm>
              <a:off x="3720" y="2891"/>
              <a:ext cx="1830" cy="421"/>
            </a:xfrm>
            <a:custGeom>
              <a:avLst/>
              <a:gdLst>
                <a:gd name="T0" fmla="*/ 1824 w 1830"/>
                <a:gd name="T1" fmla="*/ 79 h 421"/>
                <a:gd name="T2" fmla="*/ 984 w 1830"/>
                <a:gd name="T3" fmla="*/ 91 h 421"/>
                <a:gd name="T4" fmla="*/ 912 w 1830"/>
                <a:gd name="T5" fmla="*/ 61 h 421"/>
                <a:gd name="T6" fmla="*/ 846 w 1830"/>
                <a:gd name="T7" fmla="*/ 1 h 421"/>
                <a:gd name="T8" fmla="*/ 768 w 1830"/>
                <a:gd name="T9" fmla="*/ 7 h 421"/>
                <a:gd name="T10" fmla="*/ 768 w 1830"/>
                <a:gd name="T11" fmla="*/ 43 h 421"/>
                <a:gd name="T12" fmla="*/ 828 w 1830"/>
                <a:gd name="T13" fmla="*/ 55 h 421"/>
                <a:gd name="T14" fmla="*/ 846 w 1830"/>
                <a:gd name="T15" fmla="*/ 67 h 421"/>
                <a:gd name="T16" fmla="*/ 828 w 1830"/>
                <a:gd name="T17" fmla="*/ 73 h 421"/>
                <a:gd name="T18" fmla="*/ 816 w 1830"/>
                <a:gd name="T19" fmla="*/ 55 h 421"/>
                <a:gd name="T20" fmla="*/ 780 w 1830"/>
                <a:gd name="T21" fmla="*/ 43 h 421"/>
                <a:gd name="T22" fmla="*/ 726 w 1830"/>
                <a:gd name="T23" fmla="*/ 13 h 421"/>
                <a:gd name="T24" fmla="*/ 672 w 1830"/>
                <a:gd name="T25" fmla="*/ 43 h 421"/>
                <a:gd name="T26" fmla="*/ 726 w 1830"/>
                <a:gd name="T27" fmla="*/ 73 h 421"/>
                <a:gd name="T28" fmla="*/ 738 w 1830"/>
                <a:gd name="T29" fmla="*/ 91 h 421"/>
                <a:gd name="T30" fmla="*/ 756 w 1830"/>
                <a:gd name="T31" fmla="*/ 97 h 421"/>
                <a:gd name="T32" fmla="*/ 762 w 1830"/>
                <a:gd name="T33" fmla="*/ 115 h 421"/>
                <a:gd name="T34" fmla="*/ 816 w 1830"/>
                <a:gd name="T35" fmla="*/ 127 h 421"/>
                <a:gd name="T36" fmla="*/ 846 w 1830"/>
                <a:gd name="T37" fmla="*/ 121 h 421"/>
                <a:gd name="T38" fmla="*/ 762 w 1830"/>
                <a:gd name="T39" fmla="*/ 115 h 421"/>
                <a:gd name="T40" fmla="*/ 726 w 1830"/>
                <a:gd name="T41" fmla="*/ 91 h 421"/>
                <a:gd name="T42" fmla="*/ 696 w 1830"/>
                <a:gd name="T43" fmla="*/ 67 h 421"/>
                <a:gd name="T44" fmla="*/ 666 w 1830"/>
                <a:gd name="T45" fmla="*/ 43 h 421"/>
                <a:gd name="T46" fmla="*/ 612 w 1830"/>
                <a:gd name="T47" fmla="*/ 49 h 421"/>
                <a:gd name="T48" fmla="*/ 618 w 1830"/>
                <a:gd name="T49" fmla="*/ 67 h 421"/>
                <a:gd name="T50" fmla="*/ 654 w 1830"/>
                <a:gd name="T51" fmla="*/ 85 h 421"/>
                <a:gd name="T52" fmla="*/ 672 w 1830"/>
                <a:gd name="T53" fmla="*/ 103 h 421"/>
                <a:gd name="T54" fmla="*/ 504 w 1830"/>
                <a:gd name="T55" fmla="*/ 43 h 421"/>
                <a:gd name="T56" fmla="*/ 0 w 1830"/>
                <a:gd name="T57" fmla="*/ 49 h 421"/>
                <a:gd name="T58" fmla="*/ 0 w 1830"/>
                <a:gd name="T59" fmla="*/ 421 h 421"/>
                <a:gd name="T60" fmla="*/ 1830 w 1830"/>
                <a:gd name="T61" fmla="*/ 421 h 421"/>
                <a:gd name="T62" fmla="*/ 1824 w 1830"/>
                <a:gd name="T63" fmla="*/ 79 h 4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30"/>
                <a:gd name="T97" fmla="*/ 0 h 421"/>
                <a:gd name="T98" fmla="*/ 1830 w 1830"/>
                <a:gd name="T99" fmla="*/ 421 h 4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30" h="421">
                  <a:moveTo>
                    <a:pt x="1824" y="79"/>
                  </a:moveTo>
                  <a:cubicBezTo>
                    <a:pt x="1544" y="83"/>
                    <a:pt x="1264" y="89"/>
                    <a:pt x="984" y="91"/>
                  </a:cubicBezTo>
                  <a:cubicBezTo>
                    <a:pt x="958" y="91"/>
                    <a:pt x="912" y="61"/>
                    <a:pt x="912" y="61"/>
                  </a:cubicBezTo>
                  <a:cubicBezTo>
                    <a:pt x="891" y="29"/>
                    <a:pt x="884" y="11"/>
                    <a:pt x="846" y="1"/>
                  </a:cubicBezTo>
                  <a:cubicBezTo>
                    <a:pt x="820" y="3"/>
                    <a:pt x="793" y="0"/>
                    <a:pt x="768" y="7"/>
                  </a:cubicBezTo>
                  <a:cubicBezTo>
                    <a:pt x="756" y="11"/>
                    <a:pt x="764" y="39"/>
                    <a:pt x="768" y="43"/>
                  </a:cubicBezTo>
                  <a:cubicBezTo>
                    <a:pt x="782" y="57"/>
                    <a:pt x="808" y="52"/>
                    <a:pt x="828" y="55"/>
                  </a:cubicBezTo>
                  <a:cubicBezTo>
                    <a:pt x="834" y="59"/>
                    <a:pt x="846" y="60"/>
                    <a:pt x="846" y="67"/>
                  </a:cubicBezTo>
                  <a:cubicBezTo>
                    <a:pt x="846" y="73"/>
                    <a:pt x="834" y="75"/>
                    <a:pt x="828" y="73"/>
                  </a:cubicBezTo>
                  <a:cubicBezTo>
                    <a:pt x="821" y="70"/>
                    <a:pt x="822" y="59"/>
                    <a:pt x="816" y="55"/>
                  </a:cubicBezTo>
                  <a:cubicBezTo>
                    <a:pt x="805" y="48"/>
                    <a:pt x="792" y="47"/>
                    <a:pt x="780" y="43"/>
                  </a:cubicBezTo>
                  <a:cubicBezTo>
                    <a:pt x="760" y="36"/>
                    <a:pt x="746" y="20"/>
                    <a:pt x="726" y="13"/>
                  </a:cubicBezTo>
                  <a:cubicBezTo>
                    <a:pt x="697" y="19"/>
                    <a:pt x="681" y="15"/>
                    <a:pt x="672" y="43"/>
                  </a:cubicBezTo>
                  <a:cubicBezTo>
                    <a:pt x="713" y="71"/>
                    <a:pt x="694" y="62"/>
                    <a:pt x="726" y="73"/>
                  </a:cubicBezTo>
                  <a:cubicBezTo>
                    <a:pt x="730" y="79"/>
                    <a:pt x="732" y="86"/>
                    <a:pt x="738" y="91"/>
                  </a:cubicBezTo>
                  <a:cubicBezTo>
                    <a:pt x="743" y="95"/>
                    <a:pt x="752" y="93"/>
                    <a:pt x="756" y="97"/>
                  </a:cubicBezTo>
                  <a:cubicBezTo>
                    <a:pt x="760" y="101"/>
                    <a:pt x="757" y="111"/>
                    <a:pt x="762" y="115"/>
                  </a:cubicBezTo>
                  <a:cubicBezTo>
                    <a:pt x="776" y="127"/>
                    <a:pt x="798" y="123"/>
                    <a:pt x="816" y="127"/>
                  </a:cubicBezTo>
                  <a:cubicBezTo>
                    <a:pt x="826" y="125"/>
                    <a:pt x="856" y="123"/>
                    <a:pt x="846" y="121"/>
                  </a:cubicBezTo>
                  <a:cubicBezTo>
                    <a:pt x="819" y="115"/>
                    <a:pt x="789" y="122"/>
                    <a:pt x="762" y="115"/>
                  </a:cubicBezTo>
                  <a:cubicBezTo>
                    <a:pt x="748" y="112"/>
                    <a:pt x="726" y="91"/>
                    <a:pt x="726" y="91"/>
                  </a:cubicBezTo>
                  <a:cubicBezTo>
                    <a:pt x="713" y="53"/>
                    <a:pt x="732" y="91"/>
                    <a:pt x="696" y="67"/>
                  </a:cubicBezTo>
                  <a:cubicBezTo>
                    <a:pt x="642" y="31"/>
                    <a:pt x="725" y="63"/>
                    <a:pt x="666" y="43"/>
                  </a:cubicBezTo>
                  <a:cubicBezTo>
                    <a:pt x="648" y="45"/>
                    <a:pt x="628" y="41"/>
                    <a:pt x="612" y="49"/>
                  </a:cubicBezTo>
                  <a:cubicBezTo>
                    <a:pt x="606" y="52"/>
                    <a:pt x="614" y="63"/>
                    <a:pt x="618" y="67"/>
                  </a:cubicBezTo>
                  <a:cubicBezTo>
                    <a:pt x="627" y="76"/>
                    <a:pt x="644" y="76"/>
                    <a:pt x="654" y="85"/>
                  </a:cubicBezTo>
                  <a:cubicBezTo>
                    <a:pt x="661" y="90"/>
                    <a:pt x="672" y="103"/>
                    <a:pt x="672" y="103"/>
                  </a:cubicBezTo>
                  <a:cubicBezTo>
                    <a:pt x="635" y="48"/>
                    <a:pt x="565" y="43"/>
                    <a:pt x="504" y="43"/>
                  </a:cubicBezTo>
                  <a:lnTo>
                    <a:pt x="0" y="49"/>
                  </a:lnTo>
                  <a:lnTo>
                    <a:pt x="0" y="421"/>
                  </a:lnTo>
                  <a:lnTo>
                    <a:pt x="1830" y="421"/>
                  </a:lnTo>
                  <a:lnTo>
                    <a:pt x="1824" y="79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1" name="Freeform 59"/>
            <p:cNvSpPr>
              <a:spLocks/>
            </p:cNvSpPr>
            <p:nvPr/>
          </p:nvSpPr>
          <p:spPr bwMode="auto">
            <a:xfrm>
              <a:off x="4362" y="2995"/>
              <a:ext cx="264" cy="191"/>
            </a:xfrm>
            <a:custGeom>
              <a:avLst/>
              <a:gdLst>
                <a:gd name="T0" fmla="*/ 228 w 264"/>
                <a:gd name="T1" fmla="*/ 11 h 191"/>
                <a:gd name="T2" fmla="*/ 114 w 264"/>
                <a:gd name="T3" fmla="*/ 119 h 191"/>
                <a:gd name="T4" fmla="*/ 102 w 264"/>
                <a:gd name="T5" fmla="*/ 137 h 191"/>
                <a:gd name="T6" fmla="*/ 84 w 264"/>
                <a:gd name="T7" fmla="*/ 143 h 191"/>
                <a:gd name="T8" fmla="*/ 78 w 264"/>
                <a:gd name="T9" fmla="*/ 161 h 191"/>
                <a:gd name="T10" fmla="*/ 42 w 264"/>
                <a:gd name="T11" fmla="*/ 173 h 191"/>
                <a:gd name="T12" fmla="*/ 24 w 264"/>
                <a:gd name="T13" fmla="*/ 185 h 191"/>
                <a:gd name="T14" fmla="*/ 6 w 264"/>
                <a:gd name="T15" fmla="*/ 191 h 191"/>
                <a:gd name="T16" fmla="*/ 48 w 264"/>
                <a:gd name="T17" fmla="*/ 185 h 191"/>
                <a:gd name="T18" fmla="*/ 90 w 264"/>
                <a:gd name="T19" fmla="*/ 167 h 191"/>
                <a:gd name="T20" fmla="*/ 102 w 264"/>
                <a:gd name="T21" fmla="*/ 149 h 191"/>
                <a:gd name="T22" fmla="*/ 144 w 264"/>
                <a:gd name="T23" fmla="*/ 137 h 191"/>
                <a:gd name="T24" fmla="*/ 186 w 264"/>
                <a:gd name="T25" fmla="*/ 107 h 191"/>
                <a:gd name="T26" fmla="*/ 204 w 264"/>
                <a:gd name="T27" fmla="*/ 101 h 191"/>
                <a:gd name="T28" fmla="*/ 216 w 264"/>
                <a:gd name="T29" fmla="*/ 41 h 191"/>
                <a:gd name="T30" fmla="*/ 264 w 264"/>
                <a:gd name="T31" fmla="*/ 29 h 191"/>
                <a:gd name="T32" fmla="*/ 240 w 264"/>
                <a:gd name="T33" fmla="*/ 41 h 191"/>
                <a:gd name="T34" fmla="*/ 180 w 264"/>
                <a:gd name="T35" fmla="*/ 95 h 191"/>
                <a:gd name="T36" fmla="*/ 174 w 264"/>
                <a:gd name="T37" fmla="*/ 113 h 191"/>
                <a:gd name="T38" fmla="*/ 102 w 264"/>
                <a:gd name="T39" fmla="*/ 143 h 191"/>
                <a:gd name="T40" fmla="*/ 72 w 264"/>
                <a:gd name="T41" fmla="*/ 167 h 19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4"/>
                <a:gd name="T64" fmla="*/ 0 h 191"/>
                <a:gd name="T65" fmla="*/ 264 w 264"/>
                <a:gd name="T66" fmla="*/ 191 h 19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4" h="191">
                  <a:moveTo>
                    <a:pt x="228" y="11"/>
                  </a:moveTo>
                  <a:cubicBezTo>
                    <a:pt x="208" y="70"/>
                    <a:pt x="173" y="99"/>
                    <a:pt x="114" y="119"/>
                  </a:cubicBezTo>
                  <a:cubicBezTo>
                    <a:pt x="110" y="125"/>
                    <a:pt x="108" y="132"/>
                    <a:pt x="102" y="137"/>
                  </a:cubicBezTo>
                  <a:cubicBezTo>
                    <a:pt x="97" y="141"/>
                    <a:pt x="88" y="139"/>
                    <a:pt x="84" y="143"/>
                  </a:cubicBezTo>
                  <a:cubicBezTo>
                    <a:pt x="80" y="147"/>
                    <a:pt x="83" y="157"/>
                    <a:pt x="78" y="161"/>
                  </a:cubicBezTo>
                  <a:cubicBezTo>
                    <a:pt x="68" y="168"/>
                    <a:pt x="54" y="169"/>
                    <a:pt x="42" y="173"/>
                  </a:cubicBezTo>
                  <a:cubicBezTo>
                    <a:pt x="35" y="175"/>
                    <a:pt x="30" y="182"/>
                    <a:pt x="24" y="185"/>
                  </a:cubicBezTo>
                  <a:cubicBezTo>
                    <a:pt x="18" y="188"/>
                    <a:pt x="0" y="191"/>
                    <a:pt x="6" y="191"/>
                  </a:cubicBezTo>
                  <a:cubicBezTo>
                    <a:pt x="20" y="191"/>
                    <a:pt x="34" y="187"/>
                    <a:pt x="48" y="185"/>
                  </a:cubicBezTo>
                  <a:cubicBezTo>
                    <a:pt x="61" y="181"/>
                    <a:pt x="80" y="175"/>
                    <a:pt x="90" y="167"/>
                  </a:cubicBezTo>
                  <a:cubicBezTo>
                    <a:pt x="96" y="162"/>
                    <a:pt x="96" y="153"/>
                    <a:pt x="102" y="149"/>
                  </a:cubicBezTo>
                  <a:cubicBezTo>
                    <a:pt x="114" y="141"/>
                    <a:pt x="130" y="142"/>
                    <a:pt x="144" y="137"/>
                  </a:cubicBezTo>
                  <a:cubicBezTo>
                    <a:pt x="154" y="107"/>
                    <a:pt x="144" y="121"/>
                    <a:pt x="186" y="107"/>
                  </a:cubicBezTo>
                  <a:cubicBezTo>
                    <a:pt x="192" y="105"/>
                    <a:pt x="204" y="101"/>
                    <a:pt x="204" y="101"/>
                  </a:cubicBezTo>
                  <a:cubicBezTo>
                    <a:pt x="210" y="82"/>
                    <a:pt x="207" y="59"/>
                    <a:pt x="216" y="41"/>
                  </a:cubicBezTo>
                  <a:cubicBezTo>
                    <a:pt x="218" y="37"/>
                    <a:pt x="256" y="31"/>
                    <a:pt x="264" y="29"/>
                  </a:cubicBezTo>
                  <a:cubicBezTo>
                    <a:pt x="246" y="17"/>
                    <a:pt x="213" y="0"/>
                    <a:pt x="240" y="41"/>
                  </a:cubicBezTo>
                  <a:cubicBezTo>
                    <a:pt x="206" y="52"/>
                    <a:pt x="201" y="63"/>
                    <a:pt x="180" y="95"/>
                  </a:cubicBezTo>
                  <a:cubicBezTo>
                    <a:pt x="176" y="100"/>
                    <a:pt x="179" y="109"/>
                    <a:pt x="174" y="113"/>
                  </a:cubicBezTo>
                  <a:cubicBezTo>
                    <a:pt x="166" y="119"/>
                    <a:pt x="115" y="139"/>
                    <a:pt x="102" y="143"/>
                  </a:cubicBezTo>
                  <a:cubicBezTo>
                    <a:pt x="96" y="162"/>
                    <a:pt x="94" y="167"/>
                    <a:pt x="72" y="167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2" name="Freeform 60"/>
            <p:cNvSpPr>
              <a:spLocks/>
            </p:cNvSpPr>
            <p:nvPr/>
          </p:nvSpPr>
          <p:spPr bwMode="auto">
            <a:xfrm>
              <a:off x="4536" y="2960"/>
              <a:ext cx="138" cy="46"/>
            </a:xfrm>
            <a:custGeom>
              <a:avLst/>
              <a:gdLst>
                <a:gd name="T0" fmla="*/ 6 w 138"/>
                <a:gd name="T1" fmla="*/ 4 h 46"/>
                <a:gd name="T2" fmla="*/ 114 w 138"/>
                <a:gd name="T3" fmla="*/ 46 h 46"/>
                <a:gd name="T4" fmla="*/ 132 w 138"/>
                <a:gd name="T5" fmla="*/ 34 h 46"/>
                <a:gd name="T6" fmla="*/ 84 w 138"/>
                <a:gd name="T7" fmla="*/ 28 h 46"/>
                <a:gd name="T8" fmla="*/ 12 w 138"/>
                <a:gd name="T9" fmla="*/ 4 h 46"/>
                <a:gd name="T10" fmla="*/ 48 w 138"/>
                <a:gd name="T11" fmla="*/ 10 h 46"/>
                <a:gd name="T12" fmla="*/ 138 w 138"/>
                <a:gd name="T13" fmla="*/ 34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8"/>
                <a:gd name="T22" fmla="*/ 0 h 46"/>
                <a:gd name="T23" fmla="*/ 138 w 138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8" h="46">
                  <a:moveTo>
                    <a:pt x="6" y="4"/>
                  </a:moveTo>
                  <a:cubicBezTo>
                    <a:pt x="59" y="22"/>
                    <a:pt x="55" y="36"/>
                    <a:pt x="114" y="46"/>
                  </a:cubicBezTo>
                  <a:cubicBezTo>
                    <a:pt x="120" y="42"/>
                    <a:pt x="138" y="38"/>
                    <a:pt x="132" y="34"/>
                  </a:cubicBezTo>
                  <a:cubicBezTo>
                    <a:pt x="118" y="26"/>
                    <a:pt x="100" y="31"/>
                    <a:pt x="84" y="28"/>
                  </a:cubicBezTo>
                  <a:cubicBezTo>
                    <a:pt x="60" y="23"/>
                    <a:pt x="35" y="12"/>
                    <a:pt x="12" y="4"/>
                  </a:cubicBezTo>
                  <a:cubicBezTo>
                    <a:pt x="0" y="0"/>
                    <a:pt x="36" y="7"/>
                    <a:pt x="48" y="10"/>
                  </a:cubicBezTo>
                  <a:cubicBezTo>
                    <a:pt x="79" y="18"/>
                    <a:pt x="106" y="34"/>
                    <a:pt x="138" y="34"/>
                  </a:cubicBezTo>
                </a:path>
              </a:pathLst>
            </a:cu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3" name="Freeform 61"/>
            <p:cNvSpPr>
              <a:spLocks/>
            </p:cNvSpPr>
            <p:nvPr/>
          </p:nvSpPr>
          <p:spPr bwMode="auto">
            <a:xfrm>
              <a:off x="4680" y="3012"/>
              <a:ext cx="48" cy="50"/>
            </a:xfrm>
            <a:custGeom>
              <a:avLst/>
              <a:gdLst>
                <a:gd name="T0" fmla="*/ 6 w 48"/>
                <a:gd name="T1" fmla="*/ 0 h 50"/>
                <a:gd name="T2" fmla="*/ 36 w 48"/>
                <a:gd name="T3" fmla="*/ 30 h 50"/>
                <a:gd name="T4" fmla="*/ 42 w 48"/>
                <a:gd name="T5" fmla="*/ 48 h 50"/>
                <a:gd name="T6" fmla="*/ 30 w 48"/>
                <a:gd name="T7" fmla="*/ 30 h 50"/>
                <a:gd name="T8" fmla="*/ 6 w 48"/>
                <a:gd name="T9" fmla="*/ 0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50"/>
                <a:gd name="T17" fmla="*/ 48 w 48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50">
                  <a:moveTo>
                    <a:pt x="6" y="0"/>
                  </a:moveTo>
                  <a:cubicBezTo>
                    <a:pt x="24" y="12"/>
                    <a:pt x="26" y="10"/>
                    <a:pt x="36" y="30"/>
                  </a:cubicBezTo>
                  <a:cubicBezTo>
                    <a:pt x="39" y="36"/>
                    <a:pt x="48" y="48"/>
                    <a:pt x="42" y="48"/>
                  </a:cubicBezTo>
                  <a:cubicBezTo>
                    <a:pt x="35" y="48"/>
                    <a:pt x="36" y="35"/>
                    <a:pt x="30" y="30"/>
                  </a:cubicBezTo>
                  <a:cubicBezTo>
                    <a:pt x="0" y="6"/>
                    <a:pt x="18" y="50"/>
                    <a:pt x="6" y="0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4" name="Freeform 62"/>
            <p:cNvSpPr>
              <a:spLocks/>
            </p:cNvSpPr>
            <p:nvPr/>
          </p:nvSpPr>
          <p:spPr bwMode="auto">
            <a:xfrm>
              <a:off x="4626" y="3042"/>
              <a:ext cx="108" cy="48"/>
            </a:xfrm>
            <a:custGeom>
              <a:avLst/>
              <a:gdLst>
                <a:gd name="T0" fmla="*/ 72 w 108"/>
                <a:gd name="T1" fmla="*/ 12 h 48"/>
                <a:gd name="T2" fmla="*/ 66 w 108"/>
                <a:gd name="T3" fmla="*/ 30 h 48"/>
                <a:gd name="T4" fmla="*/ 24 w 108"/>
                <a:gd name="T5" fmla="*/ 42 h 48"/>
                <a:gd name="T6" fmla="*/ 6 w 108"/>
                <a:gd name="T7" fmla="*/ 48 h 48"/>
                <a:gd name="T8" fmla="*/ 48 w 108"/>
                <a:gd name="T9" fmla="*/ 42 h 48"/>
                <a:gd name="T10" fmla="*/ 66 w 108"/>
                <a:gd name="T11" fmla="*/ 36 h 48"/>
                <a:gd name="T12" fmla="*/ 78 w 108"/>
                <a:gd name="T13" fmla="*/ 0 h 48"/>
                <a:gd name="T14" fmla="*/ 96 w 108"/>
                <a:gd name="T15" fmla="*/ 6 h 48"/>
                <a:gd name="T16" fmla="*/ 54 w 108"/>
                <a:gd name="T17" fmla="*/ 42 h 48"/>
                <a:gd name="T18" fmla="*/ 72 w 108"/>
                <a:gd name="T19" fmla="*/ 12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8"/>
                <a:gd name="T31" fmla="*/ 0 h 48"/>
                <a:gd name="T32" fmla="*/ 108 w 108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8" h="48">
                  <a:moveTo>
                    <a:pt x="72" y="12"/>
                  </a:moveTo>
                  <a:cubicBezTo>
                    <a:pt x="70" y="18"/>
                    <a:pt x="70" y="26"/>
                    <a:pt x="66" y="30"/>
                  </a:cubicBezTo>
                  <a:cubicBezTo>
                    <a:pt x="63" y="33"/>
                    <a:pt x="24" y="42"/>
                    <a:pt x="24" y="42"/>
                  </a:cubicBezTo>
                  <a:cubicBezTo>
                    <a:pt x="18" y="44"/>
                    <a:pt x="0" y="48"/>
                    <a:pt x="6" y="48"/>
                  </a:cubicBezTo>
                  <a:cubicBezTo>
                    <a:pt x="20" y="48"/>
                    <a:pt x="34" y="44"/>
                    <a:pt x="48" y="42"/>
                  </a:cubicBezTo>
                  <a:cubicBezTo>
                    <a:pt x="54" y="40"/>
                    <a:pt x="62" y="41"/>
                    <a:pt x="66" y="36"/>
                  </a:cubicBezTo>
                  <a:cubicBezTo>
                    <a:pt x="73" y="26"/>
                    <a:pt x="78" y="0"/>
                    <a:pt x="78" y="0"/>
                  </a:cubicBezTo>
                  <a:cubicBezTo>
                    <a:pt x="84" y="2"/>
                    <a:pt x="94" y="0"/>
                    <a:pt x="96" y="6"/>
                  </a:cubicBezTo>
                  <a:cubicBezTo>
                    <a:pt x="108" y="35"/>
                    <a:pt x="66" y="38"/>
                    <a:pt x="54" y="42"/>
                  </a:cubicBezTo>
                  <a:cubicBezTo>
                    <a:pt x="43" y="46"/>
                    <a:pt x="66" y="22"/>
                    <a:pt x="72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5" name="Freeform 63"/>
            <p:cNvSpPr>
              <a:spLocks/>
            </p:cNvSpPr>
            <p:nvPr/>
          </p:nvSpPr>
          <p:spPr bwMode="auto">
            <a:xfrm>
              <a:off x="4306" y="3138"/>
              <a:ext cx="158" cy="69"/>
            </a:xfrm>
            <a:custGeom>
              <a:avLst/>
              <a:gdLst>
                <a:gd name="T0" fmla="*/ 158 w 158"/>
                <a:gd name="T1" fmla="*/ 0 h 69"/>
                <a:gd name="T2" fmla="*/ 8 w 158"/>
                <a:gd name="T3" fmla="*/ 66 h 69"/>
                <a:gd name="T4" fmla="*/ 32 w 158"/>
                <a:gd name="T5" fmla="*/ 54 h 69"/>
                <a:gd name="T6" fmla="*/ 62 w 158"/>
                <a:gd name="T7" fmla="*/ 48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8"/>
                <a:gd name="T13" fmla="*/ 0 h 69"/>
                <a:gd name="T14" fmla="*/ 158 w 158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8" h="69">
                  <a:moveTo>
                    <a:pt x="158" y="0"/>
                  </a:moveTo>
                  <a:cubicBezTo>
                    <a:pt x="113" y="30"/>
                    <a:pt x="60" y="49"/>
                    <a:pt x="8" y="66"/>
                  </a:cubicBezTo>
                  <a:cubicBezTo>
                    <a:pt x="0" y="69"/>
                    <a:pt x="24" y="58"/>
                    <a:pt x="32" y="54"/>
                  </a:cubicBezTo>
                  <a:cubicBezTo>
                    <a:pt x="49" y="47"/>
                    <a:pt x="47" y="48"/>
                    <a:pt x="62" y="48"/>
                  </a:cubicBezTo>
                </a:path>
              </a:pathLst>
            </a:cu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3696" y="1980"/>
              <a:ext cx="1860" cy="1350"/>
            </a:xfrm>
            <a:prstGeom prst="rect">
              <a:avLst/>
            </a:prstGeom>
            <a:noFill/>
            <a:ln w="1270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 flipH="1">
              <a:off x="4944" y="2856"/>
              <a:ext cx="31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pPr algn="ctr"/>
              <a:endParaRPr lang="ru-RU" sz="2000">
                <a:latin typeface="Georgia" pitchFamily="18" charset="0"/>
              </a:endParaRPr>
            </a:p>
          </p:txBody>
        </p:sp>
        <p:sp>
          <p:nvSpPr>
            <p:cNvPr id="68" name="Text Box 66"/>
            <p:cNvSpPr txBox="1">
              <a:spLocks noChangeArrowheads="1"/>
            </p:cNvSpPr>
            <p:nvPr/>
          </p:nvSpPr>
          <p:spPr bwMode="auto">
            <a:xfrm>
              <a:off x="5226" y="2706"/>
              <a:ext cx="23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Georgia" pitchFamily="18" charset="0"/>
                </a:rPr>
                <a:t>F</a:t>
              </a:r>
              <a:endParaRPr lang="ru-RU" sz="2000">
                <a:latin typeface="Georgia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429684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Инструмент для бурения скважин на нефть и газ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pic>
        <p:nvPicPr>
          <p:cNvPr id="4" name="Picture 3" descr="Платформа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85926"/>
            <a:ext cx="6786610" cy="4564445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ПОРОДОРАЗРУШАЮЩИЙ ИНСТРУМЕНТ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95300" y="1943100"/>
            <a:ext cx="8362950" cy="445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ПРИ </a:t>
            </a:r>
            <a:r>
              <a:rPr lang="ru-RU" sz="2000" u="sng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режуще-скалывающего</a:t>
            </a:r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действия, предназначены для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разбуривания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вязких и пластичных пород небольшой твердости ( вязких глин, глинистых сланцев и др.) и малоабразивных.</a:t>
            </a:r>
            <a:br>
              <a:rPr lang="ru-RU" sz="2000" dirty="0" smtClean="0">
                <a:latin typeface="Georgia" pitchFamily="18" charset="0"/>
                <a:cs typeface="Times New Roman" pitchFamily="18" charset="0"/>
              </a:rPr>
            </a:br>
            <a:r>
              <a:rPr lang="ru-RU" sz="2000" dirty="0" smtClean="0">
                <a:latin typeface="Georgia" pitchFamily="18" charset="0"/>
              </a:rPr>
              <a:t> </a:t>
            </a:r>
          </a:p>
          <a:p>
            <a:pPr eaLnBrk="1" hangingPunct="1"/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ПРИ </a:t>
            </a:r>
            <a:r>
              <a:rPr lang="ru-RU" sz="2000" u="sng" dirty="0" err="1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дробяще-скалывающего</a:t>
            </a:r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действия, предназначенные для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разбуривания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неабразивных и абразивных пород средней твердости, твердых, крепких и очень крепких пород</a:t>
            </a:r>
            <a:r>
              <a:rPr lang="ru-RU" sz="2000" dirty="0" smtClean="0">
                <a:latin typeface="Georgia" pitchFamily="18" charset="0"/>
              </a:rPr>
              <a:t> </a:t>
            </a:r>
          </a:p>
          <a:p>
            <a:pPr eaLnBrk="1" hangingPunct="1"/>
            <a:endParaRPr lang="ru-RU" sz="2000" dirty="0" smtClean="0">
              <a:latin typeface="Georgia" pitchFamily="18" charset="0"/>
            </a:endParaRPr>
          </a:p>
          <a:p>
            <a:pPr eaLnBrk="1" hangingPunct="1"/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ПРИ </a:t>
            </a:r>
            <a:r>
              <a:rPr lang="ru-RU" sz="2000" u="sng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истирающе-режущего</a:t>
            </a:r>
            <a:r>
              <a:rPr lang="ru-RU" sz="2000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действия, предназначенные для бурения в породах средней твердости, а также при чередовании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высокопластичных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маловязких пород с породами средней твердости и даже твердыми</a:t>
            </a:r>
            <a:r>
              <a:rPr lang="ru-RU" sz="2000" dirty="0" smtClean="0"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001156" cy="3071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одержимое 3"/>
          <p:cNvGraphicFramePr>
            <a:graphicFrameLocks/>
          </p:cNvGraphicFramePr>
          <p:nvPr/>
        </p:nvGraphicFramePr>
        <p:xfrm>
          <a:off x="0" y="3357562"/>
          <a:ext cx="9001156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285728"/>
          <a:ext cx="8786874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ЛОПАСТНЫЕ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1524000"/>
            <a:ext cx="504825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57224" y="1428736"/>
          <a:ext cx="1733550" cy="3952875"/>
        </p:xfrm>
        <a:graphic>
          <a:graphicData uri="http://schemas.openxmlformats.org/presentationml/2006/ole">
            <p:oleObj spid="_x0000_s41986" name="Corel PHOTO-PAINT 8.0 Image" r:id="rId4" imgW="1734169" imgH="3953264" progId="">
              <p:embed/>
            </p:oleObj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28596" y="5572140"/>
            <a:ext cx="2876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err="1">
                <a:latin typeface="Georgia" pitchFamily="18" charset="0"/>
              </a:rPr>
              <a:t>Пикообразное</a:t>
            </a:r>
            <a:r>
              <a:rPr lang="ru-RU" dirty="0">
                <a:latin typeface="Georgia" pitchFamily="18" charset="0"/>
              </a:rPr>
              <a:t> долото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514850" y="5486400"/>
            <a:ext cx="2876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err="1">
                <a:latin typeface="Georgia" pitchFamily="18" charset="0"/>
              </a:rPr>
              <a:t>Двухлопостное</a:t>
            </a:r>
            <a:r>
              <a:rPr lang="ru-RU" dirty="0">
                <a:latin typeface="Georgia" pitchFamily="18" charset="0"/>
              </a:rPr>
              <a:t> долото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ШАРОШЕЧНЫЕ</a:t>
            </a:r>
            <a:r>
              <a:rPr lang="ru-RU" dirty="0" smtClean="0">
                <a:solidFill>
                  <a:srgbClr val="00FFFF"/>
                </a:solidFill>
                <a:latin typeface="Georgia" pitchFamily="18" charset="0"/>
                <a:cs typeface="Times New Roman" pitchFamily="18" charset="0"/>
              </a:rPr>
              <a:t> ДОЛОТА</a:t>
            </a:r>
            <a:r>
              <a:rPr lang="ru-RU" dirty="0" smtClean="0">
                <a:solidFill>
                  <a:srgbClr val="00FFFF"/>
                </a:solidFill>
                <a:latin typeface="Georgia" pitchFamily="18" charset="0"/>
              </a:rPr>
              <a:t> </a:t>
            </a:r>
            <a:endParaRPr lang="ru-RU" dirty="0">
              <a:solidFill>
                <a:srgbClr val="00FFFF"/>
              </a:solidFill>
              <a:latin typeface="Georgia" pitchFamily="18" charset="0"/>
            </a:endParaRPr>
          </a:p>
        </p:txBody>
      </p:sp>
      <p:pic>
        <p:nvPicPr>
          <p:cNvPr id="4" name="Picture 2" descr="3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285860"/>
            <a:ext cx="3476519" cy="456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1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214422"/>
            <a:ext cx="3284348" cy="468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643438" y="5929330"/>
            <a:ext cx="4248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>
                <a:latin typeface="Georgia" pitchFamily="18" charset="0"/>
              </a:rPr>
              <a:t>С гидромониторной промывкой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71538" y="6000768"/>
            <a:ext cx="3200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>
                <a:latin typeface="Georgia" pitchFamily="18" charset="0"/>
              </a:rPr>
              <a:t>С центральной промывкой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100" dirty="0" smtClean="0">
                <a:solidFill>
                  <a:srgbClr val="00FFFF"/>
                </a:solidFill>
                <a:latin typeface="Georgia" pitchFamily="18" charset="0"/>
              </a:rPr>
              <a:t>СЕКТОРНЫЕ ДОЛОТА</a:t>
            </a:r>
            <a:endParaRPr lang="ru-RU" sz="4100" dirty="0">
              <a:solidFill>
                <a:srgbClr val="00FFFF"/>
              </a:solidFill>
              <a:latin typeface="Georgia" pitchFamily="18" charset="0"/>
            </a:endParaRPr>
          </a:p>
        </p:txBody>
      </p:sp>
      <p:pic>
        <p:nvPicPr>
          <p:cNvPr id="4" name="Picture 3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736"/>
            <a:ext cx="276225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428736"/>
            <a:ext cx="240982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1428736"/>
            <a:ext cx="321945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ru-energy.com/img/sbk/sbk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8763061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000372"/>
            <a:ext cx="7929150" cy="230124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298</TotalTime>
  <Words>1337</Words>
  <Application>Microsoft Office PowerPoint</Application>
  <PresentationFormat>Экран (4:3)</PresentationFormat>
  <Paragraphs>145</Paragraphs>
  <Slides>35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38" baseType="lpstr">
      <vt:lpstr>Техническая</vt:lpstr>
      <vt:lpstr>Corel PHOTO-PAINT 9.0 Image</vt:lpstr>
      <vt:lpstr>Corel PHOTO-PAINT 8.0 Image</vt:lpstr>
      <vt:lpstr>БУРЕНИЕ НЕФТЯНЫХ И  ГАЗОВЫХ СКВАЖИН</vt:lpstr>
      <vt:lpstr>ЗАРОЖДЕНИЕ СВЕРЛЕНИЯ (бурения)</vt:lpstr>
      <vt:lpstr>Слайд 3</vt:lpstr>
      <vt:lpstr>Слайд 4</vt:lpstr>
      <vt:lpstr>ОСНОВНЫЕ ТЕРМИНЫ И ОПРЕДЕЛЕНИЯ</vt:lpstr>
      <vt:lpstr>Элементы  буровой скважины</vt:lpstr>
      <vt:lpstr>Элементы буровой скважины</vt:lpstr>
      <vt:lpstr>Элементы буровой скважины</vt:lpstr>
      <vt:lpstr>Пространственное расположение скважин</vt:lpstr>
      <vt:lpstr>Слайд 10</vt:lpstr>
      <vt:lpstr>Слайд 11</vt:lpstr>
      <vt:lpstr>В нефтегазовой отрасли бурят скважины следующего назначения:</vt:lpstr>
      <vt:lpstr>Слайд 13</vt:lpstr>
      <vt:lpstr>Скважины соединяют продуктивный пласт с дневной поверхностью долговечным каналом</vt:lpstr>
      <vt:lpstr>СПОСОБЫ БУРЕНИЯ СКВАЖИН</vt:lpstr>
      <vt:lpstr>УДАРНОЕ БУРЕНИЕ</vt:lpstr>
      <vt:lpstr>ВРАЩАТЕЛЬНОЕ БУРЕНИЕ СКВАЖИН</vt:lpstr>
      <vt:lpstr>Слайд 18</vt:lpstr>
      <vt:lpstr>ФИЗИКО-МЕХАНИЧЕСКИЕ СВОЙСТВА ГОРНЫХ ПОРОД И ПРОЦЕСС ИХ РАЗРУШЕНИЯ ПРИ БУРЕНИИ</vt:lpstr>
      <vt:lpstr>Слайд 20</vt:lpstr>
      <vt:lpstr>Деформационные свойства горных пород</vt:lpstr>
      <vt:lpstr>Слайд 22</vt:lpstr>
      <vt:lpstr>Слайд 23</vt:lpstr>
      <vt:lpstr>Слайд 24</vt:lpstr>
      <vt:lpstr>По способу разрушения горной породы долота подразделяются</vt:lpstr>
      <vt:lpstr>Схемы разрушения горной породы на забое скважины</vt:lpstr>
      <vt:lpstr>Инструмент для бурения скважин на нефть и газ</vt:lpstr>
      <vt:lpstr>ПОРОДОРАЗРУШАЮЩИЙ ИНСТРУМЕНТ</vt:lpstr>
      <vt:lpstr>Слайд 29</vt:lpstr>
      <vt:lpstr>Слайд 30</vt:lpstr>
      <vt:lpstr>ЛОПАСТНЫЕ</vt:lpstr>
      <vt:lpstr>ШАРОШЕЧНЫЕ ДОЛОТА </vt:lpstr>
      <vt:lpstr>СЕКТОРНЫЕ ДОЛОТА</vt:lpstr>
      <vt:lpstr>Слайд 34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БУРЕНИЕ НЕФТЯНЫХ И  ГАЗОВЫХ СКВАЖИН</dc:title>
  <dc:creator>admin</dc:creator>
  <cp:lastModifiedBy>Замира</cp:lastModifiedBy>
  <cp:revision>34</cp:revision>
  <dcterms:created xsi:type="dcterms:W3CDTF">2014-03-05T13:45:21Z</dcterms:created>
  <dcterms:modified xsi:type="dcterms:W3CDTF">2014-10-15T03:40:44Z</dcterms:modified>
</cp:coreProperties>
</file>